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9"/>
  </p:notesMasterIdLst>
  <p:sldIdLst>
    <p:sldId id="265" r:id="rId5"/>
    <p:sldId id="564" r:id="rId6"/>
    <p:sldId id="559" r:id="rId7"/>
    <p:sldId id="542" r:id="rId8"/>
    <p:sldId id="543" r:id="rId9"/>
    <p:sldId id="544" r:id="rId10"/>
    <p:sldId id="545" r:id="rId11"/>
    <p:sldId id="546" r:id="rId12"/>
    <p:sldId id="547" r:id="rId13"/>
    <p:sldId id="548" r:id="rId14"/>
    <p:sldId id="560" r:id="rId15"/>
    <p:sldId id="549" r:id="rId16"/>
    <p:sldId id="561" r:id="rId17"/>
    <p:sldId id="550" r:id="rId18"/>
    <p:sldId id="551" r:id="rId19"/>
    <p:sldId id="552" r:id="rId20"/>
    <p:sldId id="562" r:id="rId21"/>
    <p:sldId id="553" r:id="rId22"/>
    <p:sldId id="554" r:id="rId23"/>
    <p:sldId id="563" r:id="rId24"/>
    <p:sldId id="555" r:id="rId25"/>
    <p:sldId id="557" r:id="rId26"/>
    <p:sldId id="558" r:id="rId27"/>
    <p:sldId id="291" r:id="rId28"/>
  </p:sldIdLst>
  <p:sldSz cx="18288000" cy="10287000"/>
  <p:notesSz cx="6797675" cy="9926638"/>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5DBE01AF-B4D6-47FC-8E08-2526AAA3A6F1}">
          <p14:sldIdLst>
            <p14:sldId id="265"/>
            <p14:sldId id="564"/>
            <p14:sldId id="559"/>
            <p14:sldId id="542"/>
            <p14:sldId id="543"/>
            <p14:sldId id="544"/>
            <p14:sldId id="545"/>
            <p14:sldId id="546"/>
            <p14:sldId id="547"/>
            <p14:sldId id="548"/>
            <p14:sldId id="560"/>
            <p14:sldId id="549"/>
            <p14:sldId id="561"/>
            <p14:sldId id="550"/>
            <p14:sldId id="551"/>
            <p14:sldId id="552"/>
            <p14:sldId id="562"/>
            <p14:sldId id="553"/>
            <p14:sldId id="554"/>
            <p14:sldId id="563"/>
            <p14:sldId id="555"/>
            <p14:sldId id="557"/>
            <p14:sldId id="558"/>
          </p14:sldIdLst>
        </p14:section>
        <p14:section name="Oddíl bez názvu" id="{F48DCBF0-1E08-4B2F-8247-721F233B82EA}">
          <p14:sldIdLst>
            <p14:sldId id="291"/>
          </p14:sldIdLst>
        </p14:section>
      </p14:sectionLst>
    </p:ex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B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33" autoAdjust="0"/>
  </p:normalViewPr>
  <p:slideViewPr>
    <p:cSldViewPr showGuides="1">
      <p:cViewPr varScale="1">
        <p:scale>
          <a:sx n="81" d="100"/>
          <a:sy n="81" d="100"/>
        </p:scale>
        <p:origin x="60" y="342"/>
      </p:cViewPr>
      <p:guideLst>
        <p:guide orient="horz" pos="3240"/>
        <p:guide pos="5760"/>
      </p:guideLst>
    </p:cSldViewPr>
  </p:slideViewPr>
  <p:outlineViewPr>
    <p:cViewPr>
      <p:scale>
        <a:sx n="33" d="100"/>
        <a:sy n="33" d="100"/>
      </p:scale>
      <p:origin x="0" y="-22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59CE014-A4EA-4BAA-8097-FA8621339181}" type="datetimeFigureOut">
              <a:rPr lang="en-US" smtClean="0"/>
              <a:t>9/18/2023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4B1372-1326-4818-ABCF-6AB79AB2126E}" type="slidenum">
              <a:rPr lang="en-US" smtClean="0"/>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49866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187842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79708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05930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r>
              <a:rPr lang="cs-CZ"/>
              <a:t>Kliknutím na ikonu přidáte obrázek.</a:t>
            </a:r>
            <a:endParaRPr lang="en-US" dirty="0"/>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153634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46070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r>
              <a:rPr lang="cs-CZ"/>
              <a:t>Kliknutím na ikonu přidáte obrázek.</a:t>
            </a:r>
            <a:endParaRPr lang="en-US" dirty="0"/>
          </a:p>
        </p:txBody>
      </p:sp>
    </p:spTree>
    <p:extLst>
      <p:ext uri="{BB962C8B-B14F-4D97-AF65-F5344CB8AC3E}">
        <p14:creationId xmlns:p14="http://schemas.microsoft.com/office/powerpoint/2010/main" val="429071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r>
              <a:rPr lang="cs-CZ"/>
              <a:t>Kliknutím na ikonu přidáte obrázek.</a:t>
            </a:r>
            <a:endParaRPr lang="en-US"/>
          </a:p>
        </p:txBody>
      </p:sp>
      <p:sp>
        <p:nvSpPr>
          <p:cNvPr id="3" name="Title 2"/>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39358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883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Kliknutím lze upravit styl.</a:t>
            </a:r>
            <a:endParaRPr lang="en-US"/>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02392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697582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928766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3409605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58578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4052910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850291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641163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92994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748198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r>
              <a:rPr lang="cs-CZ"/>
              <a:t>Kliknutím na ikonu přidáte obrázek.</a:t>
            </a:r>
            <a:endParaRPr lang="en-US" dirty="0"/>
          </a:p>
        </p:txBody>
      </p:sp>
    </p:spTree>
    <p:extLst>
      <p:ext uri="{BB962C8B-B14F-4D97-AF65-F5344CB8AC3E}">
        <p14:creationId xmlns:p14="http://schemas.microsoft.com/office/powerpoint/2010/main" val="39120445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r>
              <a:rPr lang="cs-CZ"/>
              <a:t>Kliknutím na ikonu přidáte obrázek.</a:t>
            </a:r>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r>
              <a:rPr lang="cs-CZ"/>
              <a:t>Kliknutím na ikonu přidáte obrázek.</a:t>
            </a:r>
            <a:endParaRPr lang="en-US"/>
          </a:p>
        </p:txBody>
      </p:sp>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02289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320375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42273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71052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79691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781221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208128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16459110" cy="7132637"/>
          </a:xfrm>
        </p:spPr>
        <p:txBody>
          <a:bodyPr/>
          <a:lstStyle/>
          <a:p>
            <a:pPr lvl="0"/>
            <a:r>
              <a:rPr lang="cs-CZ"/>
              <a:t>Upravte styly předlohy textu.</a:t>
            </a:r>
          </a:p>
        </p:txBody>
      </p:sp>
    </p:spTree>
    <p:extLst>
      <p:ext uri="{BB962C8B-B14F-4D97-AF65-F5344CB8AC3E}">
        <p14:creationId xmlns:p14="http://schemas.microsoft.com/office/powerpoint/2010/main" val="256525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7772400" cy="7132637"/>
          </a:xfrm>
        </p:spPr>
        <p:txBody>
          <a:bodyPr/>
          <a:lstStyle/>
          <a:p>
            <a:pPr lvl="0"/>
            <a:r>
              <a:rPr lang="cs-CZ"/>
              <a:t>Upravte styly předlohy textu.</a:t>
            </a:r>
          </a:p>
        </p:txBody>
      </p:sp>
      <p:sp>
        <p:nvSpPr>
          <p:cNvPr id="8" name="Text Placeholder 6"/>
          <p:cNvSpPr>
            <a:spLocks noGrp="1"/>
          </p:cNvSpPr>
          <p:nvPr>
            <p:ph type="body" sz="quarter" idx="14"/>
          </p:nvPr>
        </p:nvSpPr>
        <p:spPr>
          <a:xfrm>
            <a:off x="9601195" y="2217452"/>
            <a:ext cx="7772400" cy="7132637"/>
          </a:xfrm>
        </p:spPr>
        <p:txBody>
          <a:bodyPr/>
          <a:lstStyle/>
          <a:p>
            <a:pPr lvl="0"/>
            <a:r>
              <a:rPr lang="cs-CZ"/>
              <a:t>Upravte styly předlohy textu.</a:t>
            </a:r>
          </a:p>
        </p:txBody>
      </p:sp>
    </p:spTree>
    <p:extLst>
      <p:ext uri="{BB962C8B-B14F-4D97-AF65-F5344CB8AC3E}">
        <p14:creationId xmlns:p14="http://schemas.microsoft.com/office/powerpoint/2010/main" val="363460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Kliknutím lze upravit styl.</a:t>
            </a:r>
            <a:endParaRPr lang="en-US"/>
          </a:p>
        </p:txBody>
      </p:sp>
      <p:sp>
        <p:nvSpPr>
          <p:cNvPr id="7" name="Text Placeholder 6"/>
          <p:cNvSpPr>
            <a:spLocks noGrp="1"/>
          </p:cNvSpPr>
          <p:nvPr>
            <p:ph type="body" sz="quarter" idx="13"/>
          </p:nvPr>
        </p:nvSpPr>
        <p:spPr>
          <a:xfrm>
            <a:off x="914400" y="2217738"/>
            <a:ext cx="5120640" cy="7132637"/>
          </a:xfrm>
        </p:spPr>
        <p:txBody>
          <a:bodyPr/>
          <a:lstStyle/>
          <a:p>
            <a:pPr lvl="0"/>
            <a:r>
              <a:rPr lang="cs-CZ"/>
              <a:t>Upravte styly předlohy textu.</a:t>
            </a:r>
          </a:p>
        </p:txBody>
      </p:sp>
      <p:sp>
        <p:nvSpPr>
          <p:cNvPr id="9" name="Text Placeholder 6"/>
          <p:cNvSpPr>
            <a:spLocks noGrp="1"/>
          </p:cNvSpPr>
          <p:nvPr>
            <p:ph type="body" sz="quarter" idx="14"/>
          </p:nvPr>
        </p:nvSpPr>
        <p:spPr>
          <a:xfrm>
            <a:off x="6583680" y="2217737"/>
            <a:ext cx="5120640" cy="7132637"/>
          </a:xfrm>
        </p:spPr>
        <p:txBody>
          <a:bodyPr/>
          <a:lstStyle/>
          <a:p>
            <a:pPr lvl="0"/>
            <a:r>
              <a:rPr lang="cs-CZ"/>
              <a:t>Upravte styly předlohy textu.</a:t>
            </a:r>
          </a:p>
        </p:txBody>
      </p:sp>
      <p:sp>
        <p:nvSpPr>
          <p:cNvPr id="10" name="Text Placeholder 6"/>
          <p:cNvSpPr>
            <a:spLocks noGrp="1"/>
          </p:cNvSpPr>
          <p:nvPr>
            <p:ph type="body" sz="quarter" idx="15"/>
          </p:nvPr>
        </p:nvSpPr>
        <p:spPr>
          <a:xfrm>
            <a:off x="12252870" y="2217736"/>
            <a:ext cx="5120640" cy="7132637"/>
          </a:xfrm>
        </p:spPr>
        <p:txBody>
          <a:bodyPr/>
          <a:lstStyle/>
          <a:p>
            <a:pPr lvl="0"/>
            <a:r>
              <a:rPr lang="cs-CZ"/>
              <a:t>Upravte styly předlohy textu.</a:t>
            </a:r>
          </a:p>
        </p:txBody>
      </p:sp>
    </p:spTree>
    <p:extLst>
      <p:ext uri="{BB962C8B-B14F-4D97-AF65-F5344CB8AC3E}">
        <p14:creationId xmlns:p14="http://schemas.microsoft.com/office/powerpoint/2010/main" val="679400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65230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673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734980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25963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7A74442-B4D9-4EE3-909D-408ADCBA067A}" type="datetimeFigureOut">
              <a:rPr lang="cs-CZ" smtClean="0"/>
              <a:t>18.09.2023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8BEEBDE-24B2-45DC-8F38-7C5696A4FAAA}" type="slidenum">
              <a:rPr lang="cs-CZ" smtClean="0"/>
              <a:t>‹#›</a:t>
            </a:fld>
            <a:endParaRPr lang="cs-CZ"/>
          </a:p>
        </p:txBody>
      </p:sp>
    </p:spTree>
    <p:extLst>
      <p:ext uri="{BB962C8B-B14F-4D97-AF65-F5344CB8AC3E}">
        <p14:creationId xmlns:p14="http://schemas.microsoft.com/office/powerpoint/2010/main" val="347031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47621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19275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212194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r>
              <a:rPr lang="cs-CZ"/>
              <a:t>Kliknutím na ikonu přidáte obrázek.</a:t>
            </a:r>
            <a:endParaRPr lang="en-US"/>
          </a:p>
        </p:txBody>
      </p:sp>
    </p:spTree>
    <p:extLst>
      <p:ext uri="{BB962C8B-B14F-4D97-AF65-F5344CB8AC3E}">
        <p14:creationId xmlns:p14="http://schemas.microsoft.com/office/powerpoint/2010/main" val="356151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r>
              <a:rPr lang="cs-CZ"/>
              <a:t>Kliknutím na ikonu přidáte obrázek.</a:t>
            </a:r>
            <a:endParaRPr lang="en-US"/>
          </a:p>
        </p:txBody>
      </p:sp>
      <p:sp>
        <p:nvSpPr>
          <p:cNvPr id="3" name="Title 2"/>
          <p:cNvSpPr>
            <a:spLocks noGrp="1"/>
          </p:cNvSpPr>
          <p:nvPr>
            <p:ph type="title"/>
          </p:nvPr>
        </p:nvSpPr>
        <p:spPr>
          <a:xfrm>
            <a:off x="9144000" y="754418"/>
            <a:ext cx="8229600" cy="914400"/>
          </a:xfrm>
        </p:spPr>
        <p:txBody>
          <a:bodyPr/>
          <a:lstStyle/>
          <a:p>
            <a:r>
              <a:rPr lang="cs-CZ"/>
              <a:t>Kliknutím lze upravit styl.</a:t>
            </a:r>
            <a:endParaRPr lang="en-US" dirty="0"/>
          </a:p>
        </p:txBody>
      </p:sp>
    </p:spTree>
    <p:extLst>
      <p:ext uri="{BB962C8B-B14F-4D97-AF65-F5344CB8AC3E}">
        <p14:creationId xmlns:p14="http://schemas.microsoft.com/office/powerpoint/2010/main" val="15478338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t>9/18/2023</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5" r:id="rId40"/>
    <p:sldLayoutId id="2147483684" r:id="rId41"/>
    <p:sldLayoutId id="2147483707" r:id="rId42"/>
    <p:sldLayoutId id="2147483726" r:id="rId43"/>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0" y="-22917"/>
            <a:ext cx="18288000" cy="1028700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263680" y="4395379"/>
            <a:ext cx="35599335" cy="3416320"/>
          </a:xfrm>
          <a:prstGeom prst="rect">
            <a:avLst/>
          </a:prstGeom>
          <a:noFill/>
        </p:spPr>
        <p:txBody>
          <a:bodyPr wrap="square" rtlCol="0">
            <a:spAutoFit/>
          </a:bodyPr>
          <a:lstStyle/>
          <a:p>
            <a:r>
              <a:rPr lang="cs-CZ" sz="3600" b="1" dirty="0">
                <a:solidFill>
                  <a:schemeClr val="tx1">
                    <a:lumMod val="95000"/>
                    <a:lumOff val="5000"/>
                  </a:schemeClr>
                </a:solidFill>
                <a:latin typeface="+mj-lt"/>
                <a:ea typeface="Roboto Condensed Light" panose="02000000000000000000" pitchFamily="2" charset="0"/>
              </a:rPr>
              <a:t>PRŮVODCE</a:t>
            </a:r>
          </a:p>
          <a:p>
            <a:endParaRPr lang="cs-CZ" sz="3600" dirty="0">
              <a:solidFill>
                <a:schemeClr val="tx1">
                  <a:lumMod val="95000"/>
                  <a:lumOff val="5000"/>
                </a:schemeClr>
              </a:solidFill>
              <a:latin typeface="+mj-lt"/>
              <a:ea typeface="Roboto Condensed Light" panose="02000000000000000000" pitchFamily="2" charset="0"/>
            </a:endParaRPr>
          </a:p>
          <a:p>
            <a:r>
              <a:rPr lang="cs-CZ" sz="3600" dirty="0">
                <a:solidFill>
                  <a:schemeClr val="tx1">
                    <a:lumMod val="95000"/>
                    <a:lumOff val="5000"/>
                  </a:schemeClr>
                </a:solidFill>
                <a:latin typeface="+mj-lt"/>
                <a:ea typeface="Roboto Condensed Light" panose="02000000000000000000" pitchFamily="2" charset="0"/>
              </a:rPr>
              <a:t>Metodický pokyn k nákupu léčivých </a:t>
            </a:r>
          </a:p>
          <a:p>
            <a:r>
              <a:rPr lang="cs-CZ" sz="3600" dirty="0">
                <a:solidFill>
                  <a:schemeClr val="tx1">
                    <a:lumMod val="95000"/>
                    <a:lumOff val="5000"/>
                  </a:schemeClr>
                </a:solidFill>
                <a:latin typeface="+mj-lt"/>
                <a:ea typeface="Roboto Condensed Light" panose="02000000000000000000" pitchFamily="2" charset="0"/>
              </a:rPr>
              <a:t>přípravků u poskytovatelů zdravotních služeb, kteří</a:t>
            </a:r>
          </a:p>
          <a:p>
            <a:r>
              <a:rPr lang="cs-CZ" sz="3600" dirty="0">
                <a:solidFill>
                  <a:schemeClr val="tx1">
                    <a:lumMod val="95000"/>
                    <a:lumOff val="5000"/>
                  </a:schemeClr>
                </a:solidFill>
                <a:latin typeface="+mj-lt"/>
                <a:ea typeface="Roboto Condensed Light" panose="02000000000000000000" pitchFamily="2" charset="0"/>
              </a:rPr>
              <a:t>jsou veřejnými zadavateli.</a:t>
            </a:r>
          </a:p>
          <a:p>
            <a:endParaRPr lang="en-US" sz="3600" dirty="0">
              <a:solidFill>
                <a:schemeClr val="tx1">
                  <a:lumMod val="95000"/>
                  <a:lumOff val="5000"/>
                </a:schemeClr>
              </a:solidFill>
              <a:latin typeface="+mj-lt"/>
              <a:ea typeface="Roboto Condensed Light" panose="02000000000000000000" pitchFamily="2" charset="0"/>
            </a:endParaRPr>
          </a:p>
        </p:txBody>
      </p:sp>
      <p:sp>
        <p:nvSpPr>
          <p:cNvPr id="3" name="Obdélník 2"/>
          <p:cNvSpPr/>
          <p:nvPr/>
        </p:nvSpPr>
        <p:spPr>
          <a:xfrm>
            <a:off x="6407696" y="1658536"/>
            <a:ext cx="11880304" cy="1828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D:\Dropbox\FNOL\FNOL_Design manual\PPT\FNO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5728" y="2013820"/>
            <a:ext cx="4232559" cy="1107740"/>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182A4F1F-66F4-40E7-A41D-E6C4207620BD}"/>
              </a:ext>
            </a:extLst>
          </p:cNvPr>
          <p:cNvSpPr/>
          <p:nvPr/>
        </p:nvSpPr>
        <p:spPr>
          <a:xfrm>
            <a:off x="6407696" y="8719763"/>
            <a:ext cx="9144000" cy="707886"/>
          </a:xfrm>
          <a:prstGeom prst="rect">
            <a:avLst/>
          </a:prstGeom>
        </p:spPr>
        <p:txBody>
          <a:bodyPr>
            <a:spAutoFit/>
          </a:bodyPr>
          <a:lstStyle/>
          <a:p>
            <a:r>
              <a:rPr lang="cs-CZ" sz="2000" spc="200" dirty="0">
                <a:solidFill>
                  <a:schemeClr val="bg1"/>
                </a:solidFill>
                <a:latin typeface="+mj-lt"/>
                <a:ea typeface="Roboto Condensed" panose="02000000000000000000" pitchFamily="2" charset="0"/>
              </a:rPr>
              <a:t>Ing. Čeněk Merta, Ph.D., MBA, MPA</a:t>
            </a:r>
          </a:p>
          <a:p>
            <a:r>
              <a:rPr lang="cs-CZ" sz="2000" spc="200" dirty="0">
                <a:solidFill>
                  <a:schemeClr val="bg1"/>
                </a:solidFill>
                <a:latin typeface="+mj-lt"/>
                <a:ea typeface="Roboto Condensed" panose="02000000000000000000" pitchFamily="2" charset="0"/>
              </a:rPr>
              <a:t>Olomouc 19.9.2023</a:t>
            </a:r>
            <a:endParaRPr lang="en-US" sz="2000" spc="200" dirty="0">
              <a:solidFill>
                <a:schemeClr val="bg1"/>
              </a:solidFill>
              <a:latin typeface="+mj-lt"/>
              <a:ea typeface="Roboto Condensed" panose="02000000000000000000" pitchFamily="2" charset="0"/>
            </a:endParaRPr>
          </a:p>
        </p:txBody>
      </p:sp>
    </p:spTree>
    <p:extLst>
      <p:ext uri="{BB962C8B-B14F-4D97-AF65-F5344CB8AC3E}">
        <p14:creationId xmlns:p14="http://schemas.microsoft.com/office/powerpoint/2010/main" val="415039528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childTnLst>
                          </p:cTn>
                        </p:par>
                        <p:par>
                          <p:cTn id="12" fill="hold">
                            <p:stCondLst>
                              <p:cond delay="1250"/>
                            </p:stCondLst>
                            <p:childTnLst>
                              <p:par>
                                <p:cTn id="13" presetID="26" presetClass="emph" presetSubtype="0" fill="hold" grpId="1" nodeType="afterEffect">
                                  <p:stCondLst>
                                    <p:cond delay="0"/>
                                  </p:stCondLst>
                                  <p:childTnLst>
                                    <p:animEffect transition="out" filter="fade">
                                      <p:cBhvr>
                                        <p:cTn id="14" dur="500" tmFilter="0, 0; .2, .5; .8, .5; 1, 0"/>
                                        <p:tgtEl>
                                          <p:spTgt spid="17"/>
                                        </p:tgtEl>
                                      </p:cBhvr>
                                    </p:animEffect>
                                    <p:animScale>
                                      <p:cBhvr>
                                        <p:cTn id="15"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515612"/>
            <a:ext cx="16459110" cy="7492782"/>
          </a:xfrm>
        </p:spPr>
        <p:txBody>
          <a:bodyPr>
            <a:normAutofit/>
          </a:bodyPr>
          <a:lstStyle/>
          <a:p>
            <a:r>
              <a:rPr lang="cs-CZ" sz="3000" dirty="0"/>
              <a:t>Zadavatel může využít orientační průzkum trhu, popř. předběžnou tržní konzultaci v souladu s § 33 ZZVZ, pokud dodrží zásady § 6 ZZVZ – transparentnosti, zákazu diskriminace, rovného zacházení, přiměřenosti. Zadavatel v takovém případě musí mít zdokumentováno, že touto komunikací neupřednostnil některou skupinu potenciálních uchazečů před jinou. Nicméně průzkum trhu nebo předběžná tržní konzultace může mít pozitivní přínos na otevřenost a efektivitu zadávacího řízení, i na kvalitu zadávací dokumentace. </a:t>
            </a:r>
          </a:p>
          <a:p>
            <a:r>
              <a:rPr lang="cs-CZ" sz="3000" b="1" u="sng" dirty="0"/>
              <a:t>Průzkum trhu se důrazně doporučuje zejména v případech, kdy: </a:t>
            </a:r>
          </a:p>
          <a:p>
            <a:r>
              <a:rPr lang="cs-CZ" sz="3000" dirty="0"/>
              <a:t>- </a:t>
            </a:r>
            <a:r>
              <a:rPr lang="cs-CZ" sz="3000" b="1" u="sng" dirty="0"/>
              <a:t>Bude končit patentová ochrana a exkluzivita originálního léčivého přípravku </a:t>
            </a:r>
            <a:r>
              <a:rPr lang="cs-CZ" sz="3000" dirty="0"/>
              <a:t>v následujícím období, které se   kryje s předpokládanou délkou trvání smlouvy vzešlé z veřejné zakázky. V zásadě se doporučuje při plánování každého zadávacího řízení, jehož předmětem je </a:t>
            </a:r>
            <a:r>
              <a:rPr lang="cs-CZ" sz="3000" dirty="0" err="1"/>
              <a:t>přesoutěžení</a:t>
            </a:r>
            <a:r>
              <a:rPr lang="cs-CZ" sz="3000" dirty="0"/>
              <a:t> dosavadních dodávek léčivého přípravku, který v minulé veřejné zakázce neměl konkurenci v rámci dodávek stejného druhu, ověřit, zda v nejbližším období lze očekávat vstup generických či </a:t>
            </a:r>
            <a:r>
              <a:rPr lang="cs-CZ" sz="3000" dirty="0" err="1"/>
              <a:t>biosimilárních</a:t>
            </a:r>
            <a:r>
              <a:rPr lang="cs-CZ" sz="3000" dirty="0"/>
              <a:t> alternativ, případně kdy k tomu může dojít, a případně tak upravit délku trvání smluvního vztahu podle těchto zjištění. </a:t>
            </a:r>
          </a:p>
          <a:p>
            <a:r>
              <a:rPr lang="cs-CZ" sz="2800" dirty="0"/>
              <a:t> </a:t>
            </a:r>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Autofit/>
          </a:bodyPr>
          <a:lstStyle/>
          <a:p>
            <a:r>
              <a:rPr lang="cs-CZ" sz="4900" b="1" dirty="0"/>
              <a:t>PŘÍPRAVA ZADÁVACÍHO ŘÍZENÍ – ZNALOST TRŽNÍCH A KONKURENČNÍCH PODMÍNEK – KOMUNIKACE S RELEVANTNÍM TRHEM</a:t>
            </a:r>
            <a:r>
              <a:rPr lang="cs-CZ" sz="4000" b="1" dirty="0"/>
              <a:t> </a:t>
            </a:r>
          </a:p>
        </p:txBody>
      </p:sp>
    </p:spTree>
    <p:extLst>
      <p:ext uri="{BB962C8B-B14F-4D97-AF65-F5344CB8AC3E}">
        <p14:creationId xmlns:p14="http://schemas.microsoft.com/office/powerpoint/2010/main" val="2806032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8" y="2515612"/>
            <a:ext cx="16459110" cy="7492782"/>
          </a:xfrm>
        </p:spPr>
        <p:txBody>
          <a:bodyPr>
            <a:normAutofit/>
          </a:bodyPr>
          <a:lstStyle/>
          <a:p>
            <a:r>
              <a:rPr lang="cs-CZ" sz="2800" dirty="0"/>
              <a:t> </a:t>
            </a:r>
            <a:r>
              <a:rPr lang="cs-CZ" sz="3000" dirty="0"/>
              <a:t>- </a:t>
            </a:r>
            <a:r>
              <a:rPr lang="cs-CZ" sz="3000" b="1" u="sng" dirty="0"/>
              <a:t>Stabilita dodávek předmětné skupiny léčivých přípravků </a:t>
            </a:r>
            <a:r>
              <a:rPr lang="cs-CZ" sz="3000" dirty="0"/>
              <a:t>byla v uplynulém období narušena například z důvodů přerušení dodávek předmětných léčivých přípravků na trh. </a:t>
            </a:r>
          </a:p>
          <a:p>
            <a:r>
              <a:rPr lang="cs-CZ" sz="3000" dirty="0"/>
              <a:t> - </a:t>
            </a:r>
            <a:r>
              <a:rPr lang="cs-CZ" sz="3000" b="1" u="sng" dirty="0"/>
              <a:t>Výrazným způsobem se změnil počet soutěžitelů na trhu</a:t>
            </a:r>
            <a:r>
              <a:rPr lang="cs-CZ" sz="3000" dirty="0"/>
              <a:t>, kteří obchodují s předmětnými léčivými přípravky. </a:t>
            </a:r>
          </a:p>
          <a:p>
            <a:r>
              <a:rPr lang="cs-CZ" sz="3000" dirty="0"/>
              <a:t> - </a:t>
            </a:r>
            <a:r>
              <a:rPr lang="cs-CZ" sz="3000" b="1" u="sng" dirty="0"/>
              <a:t>Výrazným způsobem se změnily podmínky používání předmětných léčivých přípravků </a:t>
            </a:r>
            <a:r>
              <a:rPr lang="cs-CZ" sz="3000" dirty="0"/>
              <a:t>v klinické praxi, a to buď podstatnou změnou registrovaných indikací v SPC, nebo podstatnou změnou v podmínkách úhrady z veřejného zdravotního pojištění.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Autofit/>
          </a:bodyPr>
          <a:lstStyle/>
          <a:p>
            <a:r>
              <a:rPr lang="cs-CZ" sz="4900" b="1" dirty="0"/>
              <a:t>PŘÍPRAVA ZADÁVACÍHO ŘÍZENÍ – ZNALOST TRŽNÍCH A KONKURENČNÍCH PODMÍNEK – KOMUNIKACE S RELEVANTNÍM TRHEM </a:t>
            </a:r>
          </a:p>
        </p:txBody>
      </p:sp>
    </p:spTree>
    <p:extLst>
      <p:ext uri="{BB962C8B-B14F-4D97-AF65-F5344CB8AC3E}">
        <p14:creationId xmlns:p14="http://schemas.microsoft.com/office/powerpoint/2010/main" val="1665252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22051" y="2310960"/>
            <a:ext cx="16459110" cy="7492782"/>
          </a:xfrm>
        </p:spPr>
        <p:txBody>
          <a:bodyPr>
            <a:normAutofit/>
          </a:bodyPr>
          <a:lstStyle/>
          <a:p>
            <a:r>
              <a:rPr lang="cs-CZ" sz="3000" dirty="0"/>
              <a:t>Pro určování předpokládané hodnoty veřejné zakázky na nákup léčivých přípravků je klíčové určit to, co lze u nákupu léčivých přípravků pokládat za „dodávky stejného druhu“ ve smyslu § 19 odst. 1 ZZVZ. </a:t>
            </a:r>
          </a:p>
          <a:p>
            <a:r>
              <a:rPr lang="cs-CZ" sz="3000" dirty="0"/>
              <a:t>Na základě dlouhodobé praxe mnoha přímo řízených organizací (fakultních nemocnic) realizovaných v mnoha veřejných zakázkách, jednoznačného názoru SÚKL, stanoviska EMA (Evropské agentury pro léčivé přípravky) a v neposlední řadě i „Metodického doporučení Úřadu pro ochranu hospodářské soutěže pro nákup léčivých přípravků“ v režimu ZZVZ na základě svého šetření s mnoha odborníky, určí zadavatel předpokládanou hodnotu veřejné zakázky na nákup léčivého přípravku tak, že podle pravidel § 19 odst. 1 a 2 ZZVZ vezme do úvahy úhrady za všechny léčivé přípravky zařazené do jedné ATC skupiny nejnižší (páté) úrovně (skupina s totožnou léčivou látkou). </a:t>
            </a:r>
          </a:p>
          <a:p>
            <a:r>
              <a:rPr lang="cs-CZ" sz="3000" b="1" u="sng" dirty="0"/>
              <a:t>Všechny nákupy léčivých přípravků realizované v rámci jedné (nejnižší) ATC skupiny je totiž třeba pokládat za dodávky stejného druhu. </a:t>
            </a:r>
          </a:p>
          <a:p>
            <a:r>
              <a:rPr lang="cs-CZ" sz="3000" dirty="0"/>
              <a:t>Z důvodů hospodářské soutěže a s tím spojeného požadavku na hospodárné vynakládání veřejných prostředků je žádoucí, aby byl předmět veřejné zakázky definován obecně pomocí </a:t>
            </a:r>
          </a:p>
          <a:p>
            <a:r>
              <a:rPr lang="cs-CZ" sz="3000" dirty="0"/>
              <a:t>léčivé látky (v odůvodněných případech i lékové formy apod.) proto, aby byla umožněna reálná soutěž nejen mezi distributory, ale i mezi různými zaměnitelnými léčivými přípravky.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Autofit/>
          </a:bodyPr>
          <a:lstStyle/>
          <a:p>
            <a:r>
              <a:rPr lang="cs-CZ" sz="4900" b="1" dirty="0"/>
              <a:t>PŘÍPRAVA ZADÁVACÍHO ŘÍZENÍ – VYMEZENÍ PŘEDMĚTU VEŘEJNÉ ZAKÁZKY – VYMEZENÍ DODÁVEK STEJNÉHO DRUHU V PŘÍPADĚ LÉČIVÝCH PŘÍPRAVKŮ </a:t>
            </a:r>
          </a:p>
        </p:txBody>
      </p:sp>
    </p:spTree>
    <p:extLst>
      <p:ext uri="{BB962C8B-B14F-4D97-AF65-F5344CB8AC3E}">
        <p14:creationId xmlns:p14="http://schemas.microsoft.com/office/powerpoint/2010/main" val="63992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495626"/>
            <a:ext cx="16459110" cy="7492782"/>
          </a:xfrm>
        </p:spPr>
        <p:txBody>
          <a:bodyPr>
            <a:normAutofit/>
          </a:bodyPr>
          <a:lstStyle/>
          <a:p>
            <a:r>
              <a:rPr lang="cs-CZ" sz="3000" b="1" u="sng" dirty="0"/>
              <a:t>I v tomto nastavení mohou existovat výjimky soutěží na konkrétní léčivý přípravek (tzv. soutěže „na </a:t>
            </a:r>
            <a:r>
              <a:rPr lang="cs-CZ" sz="3000" b="1" u="sng" dirty="0" err="1"/>
              <a:t>brand</a:t>
            </a:r>
            <a:r>
              <a:rPr lang="cs-CZ" sz="3000" b="1" u="sng" dirty="0"/>
              <a:t>“) v souladu s § 89 odst. 6 ZZVZ, a to např. sortiment pro veřejnou část lékáren, přesně stanovené léčivé přípravky v rámci klinických hodnocení apod. Avšak při poptávání konkrétního léčivého přípravku by měl zadavatel vždy relevantním způsobem odůvodnit a doložit, že se nejedná o bezdůvodné omezení hospodářské soutěže a případný nákup tímto způsobem naplňuje nejen ustanovení ZZVZ i principy 3E veřejného nakupování (účelnosti, hospodárnosti, efektivity) s přihlédnutím k tomu, že v případě případného přezkumu postupu zadavatele stíhá důkazní břemeno s odůvodněním legitimních potřeb.  </a:t>
            </a:r>
          </a:p>
          <a:p>
            <a:r>
              <a:rPr lang="cs-CZ" sz="3000" dirty="0"/>
              <a:t>Předpokládaná hodnota veřejné zakázky je klíčovým institutem právní úpravy veřejných zakázek, jedná se o zadavatelem předpokládanou výši úplaty za plnění veřejné zakázky vyjádřenou v penězích (§ 16 odst. 1 ZZVZ). </a:t>
            </a:r>
          </a:p>
          <a:p>
            <a:r>
              <a:rPr lang="cs-CZ" sz="3000" dirty="0"/>
              <a:t>Tento údaj je klíčový, protože rozděluje veřejné zakázky na veřejné zakázky malého rozsahu, veřejné zakázky podlimitní a veřejné zakázky nadlimitní → to určuje rozsah povinností zadavatele k dané veřejné zakázce. Veřejné zakázky malého rozsahu není nutné zadat v zadávacím řízení.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Autofit/>
          </a:bodyPr>
          <a:lstStyle/>
          <a:p>
            <a:r>
              <a:rPr lang="cs-CZ" sz="4900" b="1" dirty="0"/>
              <a:t>PŘÍPRAVA ZADÁVACÍHO ŘÍZENÍ – VYMEZENÍ PŘEDMĚTU VEŘEJNÉ ZAKÁZKY – VYMEZENÍ DODÁVEK STEJNÉHO DRUHU V PŘÍPADĚ LÉČIVÝCH PŘÍPRAVKŮ </a:t>
            </a:r>
          </a:p>
        </p:txBody>
      </p:sp>
    </p:spTree>
    <p:extLst>
      <p:ext uri="{BB962C8B-B14F-4D97-AF65-F5344CB8AC3E}">
        <p14:creationId xmlns:p14="http://schemas.microsoft.com/office/powerpoint/2010/main" val="107054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lnSpcReduction="10000"/>
          </a:bodyPr>
          <a:lstStyle/>
          <a:p>
            <a:r>
              <a:rPr lang="cs-CZ" sz="3000" dirty="0"/>
              <a:t>Nákup léčivých přípravků je nezbytný pro řádné fungování jakéhokoliv poskytovatele zdravotní péče, což probíhá neustále v reálném čase, tím pádem veřejný nákup léčivých přípravků představuje veřejné zakázky pravidelné povahy a není rozhodující, jestli jsou nakupovány pro interní potřebu poskytovatele zdravotní péče nebo pro lékárnu, která je poskytovatelem zdravotní péče provozována. </a:t>
            </a:r>
          </a:p>
          <a:p>
            <a:r>
              <a:rPr lang="cs-CZ" sz="3000" dirty="0"/>
              <a:t>Z tohoto důvodu se předpokládaná hodnota u veřejných zakázek pravidelné povahy pro nákup léčivých přípravků stanoví dle § 19 ZZVZ jako: </a:t>
            </a:r>
          </a:p>
          <a:p>
            <a:r>
              <a:rPr lang="cs-CZ" sz="3000" dirty="0"/>
              <a:t>- Skutečně uhrazená cena zadavatelem za dodávky „stejného druhu“ léčivých přípravků (všechny léčivé přípravky obsahující stejnou léčivou látku) za předcházejících 12 měsíců upravená o důvodně očekávané změny v množstvích nebo cenách nebo součet předpokládaných hodnot jednotlivých dodávek léčivých přípravků „stejného druhu“, které mají být zadavatelem zadány během následujících 12 měsíců, pokud nejsou údaje z minulosti (např. u nově vstupujících léčivých přípravcích). </a:t>
            </a:r>
          </a:p>
          <a:p>
            <a:r>
              <a:rPr lang="cs-CZ" sz="3000" dirty="0"/>
              <a:t> - Pokud je smlouva na dodávky léčivých přípravků uzavřena na dobu delší než 12 měsíců, musí zadavatel upravit předpokládanou hodnotu stanovenou podle právě uvedených pravidel tak, aby odpovídala době trvání smlouvy. </a:t>
            </a:r>
          </a:p>
          <a:p>
            <a:r>
              <a:rPr lang="cs-CZ" sz="3000" dirty="0"/>
              <a:t> </a:t>
            </a:r>
            <a:r>
              <a:rPr lang="cs-CZ" sz="3000" b="1" u="sng" dirty="0"/>
              <a:t>Na léčivé přípravky nelze uplatňovat výjimku ze sčítacího pravidla podle § 19 odst. 3 ZZVZ, tzn. neexistuje možnost vyhnout se povinnosti zadávat veřejné zakázky pravidelné povahy v zadávacím řízení.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Autofit/>
          </a:bodyPr>
          <a:lstStyle/>
          <a:p>
            <a:r>
              <a:rPr lang="cs-CZ" sz="4900" b="1" dirty="0"/>
              <a:t>PŘÍPRAVA ZADÁVACÍHO ŘÍZENÍ – PŘEDPOKLÁDANÁ HODNOTA VEŘEJNÉ ZAKÁZKY NA NÁKUP LÉČIVÝCH PŘÍPRAVKŮ </a:t>
            </a:r>
          </a:p>
        </p:txBody>
      </p:sp>
    </p:spTree>
    <p:extLst>
      <p:ext uri="{BB962C8B-B14F-4D97-AF65-F5344CB8AC3E}">
        <p14:creationId xmlns:p14="http://schemas.microsoft.com/office/powerpoint/2010/main" val="99398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3000" dirty="0"/>
              <a:t>Některé části nabídky k veřejným zakázkám (na léčivé přípravky) mohou být obchodním tajemstvím. </a:t>
            </a:r>
          </a:p>
          <a:p>
            <a:r>
              <a:rPr lang="cs-CZ" sz="3000" dirty="0"/>
              <a:t>Podle § 504 občanského zákoníku „obchodní tajemství tvoří konkurenčně </a:t>
            </a:r>
            <a:r>
              <a:rPr lang="cs-CZ" sz="3000" b="1" dirty="0"/>
              <a:t>významné</a:t>
            </a:r>
            <a:r>
              <a:rPr lang="cs-CZ" sz="3000" dirty="0"/>
              <a:t>, </a:t>
            </a:r>
            <a:r>
              <a:rPr lang="cs-CZ" sz="3000" b="1" dirty="0"/>
              <a:t>určitelné</a:t>
            </a:r>
            <a:r>
              <a:rPr lang="cs-CZ" sz="3000" dirty="0"/>
              <a:t>, </a:t>
            </a:r>
            <a:r>
              <a:rPr lang="cs-CZ" sz="3000" b="1" dirty="0"/>
              <a:t>ocenitelné</a:t>
            </a:r>
            <a:r>
              <a:rPr lang="cs-CZ" sz="3000" dirty="0"/>
              <a:t> a </a:t>
            </a:r>
            <a:r>
              <a:rPr lang="cs-CZ" sz="3000" b="1" dirty="0"/>
              <a:t>v příslušných obchodních kruzích běžně nedostupné</a:t>
            </a:r>
            <a:r>
              <a:rPr lang="cs-CZ" sz="3000" dirty="0"/>
              <a:t> skutečnosti, které </a:t>
            </a:r>
            <a:r>
              <a:rPr lang="cs-CZ" sz="3000" b="1" dirty="0"/>
              <a:t>souvisejí se závodem</a:t>
            </a:r>
            <a:r>
              <a:rPr lang="cs-CZ" sz="3000" dirty="0"/>
              <a:t> a jejichž </a:t>
            </a:r>
            <a:r>
              <a:rPr lang="cs-CZ" sz="3000" b="1" dirty="0"/>
              <a:t>vlastník zajišťuje ve svém zájmu odpovídajícím způsobem jejich utajení</a:t>
            </a:r>
            <a:r>
              <a:rPr lang="cs-CZ" sz="3000" dirty="0"/>
              <a:t>“. </a:t>
            </a:r>
          </a:p>
          <a:p>
            <a:r>
              <a:rPr lang="cs-CZ" sz="3000" dirty="0"/>
              <a:t>Dodavatelé léčivých přípravků typicky za obchodní tajemství označují jednotkové ceny. Zadavatel, pokud si v zadávacích podmínkách nevymínil souhlas dodavatelů s uveřejněním jednotkových cen, pak musí posoudit, zda tvrzené obchodní tajemství objektivně splňuje všechny občanským zákoníkem definované znaky. Nepostačí tedy, že dodavatel prohlásí, že nějaké skutečnosti jsou obchodním tajemstvím.  </a:t>
            </a:r>
          </a:p>
          <a:p>
            <a:endParaRPr lang="cs-CZ" sz="16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PŘÍPRAVA ZADÁVACÍHO ŘÍZENÍ – INSTITUT OBCHODNÍHO TAJEMSTVÍ </a:t>
            </a:r>
          </a:p>
        </p:txBody>
      </p:sp>
    </p:spTree>
    <p:extLst>
      <p:ext uri="{BB962C8B-B14F-4D97-AF65-F5344CB8AC3E}">
        <p14:creationId xmlns:p14="http://schemas.microsoft.com/office/powerpoint/2010/main" val="2986668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pPr lvl="0"/>
            <a:r>
              <a:rPr lang="cs-CZ" sz="3000" dirty="0"/>
              <a:t>• </a:t>
            </a:r>
            <a:r>
              <a:rPr lang="cs-CZ" sz="3000" b="1" u="sng" dirty="0"/>
              <a:t>Jednoznačná definice předmětu plnění </a:t>
            </a:r>
          </a:p>
          <a:p>
            <a:r>
              <a:rPr lang="cs-CZ" sz="3000" dirty="0"/>
              <a:t>Zadavatel musí předmět plnění vymezit tak, aby naplnil své potřeby. V názvu veřejné zakázky se doporučuje vymezit předmět dodávkou stejného druhu (viz kapitola 2.4). Rozdělování veřejné zakázky na části u dodávek stejného druhu pro různé pacienty (naivní vs. rozléčení) již s ohledem na stav vědeckého poznání (viz kapitola 2.4) nemusí být relevantní. </a:t>
            </a:r>
          </a:p>
          <a:p>
            <a:pPr lvl="0"/>
            <a:r>
              <a:rPr lang="cs-CZ" sz="3000" dirty="0"/>
              <a:t>• </a:t>
            </a:r>
            <a:r>
              <a:rPr lang="cs-CZ" sz="3000" b="1" u="sng" dirty="0"/>
              <a:t>Dodací lhůta </a:t>
            </a:r>
          </a:p>
          <a:p>
            <a:r>
              <a:rPr lang="cs-CZ" sz="3000" dirty="0"/>
              <a:t>Zadavatel by měl při stanovení dodací lhůty pro plnění postupovat individuálně v závislosti na předmětu plnění. Konkrétní termín může být ovlivněn potřebností léčivého přípravku u poskytovatele zdravotních péče, možnostmi na trhu, realizačními možnostmi dodavatelů apod.</a:t>
            </a:r>
            <a:r>
              <a:rPr lang="cs-CZ" sz="3000" b="1" dirty="0"/>
              <a:t> </a:t>
            </a:r>
            <a:endParaRPr lang="cs-CZ" sz="3000" dirty="0"/>
          </a:p>
          <a:p>
            <a:pPr lvl="0"/>
            <a:r>
              <a:rPr lang="cs-CZ" sz="3000" dirty="0"/>
              <a:t>• </a:t>
            </a:r>
            <a:r>
              <a:rPr lang="cs-CZ" sz="3000" b="1" u="sng" dirty="0"/>
              <a:t>Platební podmínky (splatnost ceny, povinné náležitosti faktury) </a:t>
            </a:r>
            <a:endParaRPr lang="cs-CZ" sz="3000" u="sng" dirty="0"/>
          </a:p>
          <a:p>
            <a:r>
              <a:rPr lang="cs-CZ" sz="3000" dirty="0"/>
              <a:t>Zadavatel by v obligatorním návrhu smlouvy měl mít definovány požadované náležitosti faktury, resp. daňového dokladu. Pro lepší přehlednost je doporučováno, aby jednotlivé faktury obsahovaly evidenční číslo veřejné zakázky proto, aby faktura mohla být spárována s veřejnou zakázkou na základě které je smluvní vztah realizován. Při stanovení délky splatnosti je zadavatel vázán § 1963 a násl. zákona č. 89/2012 Sb., občanský zákoník, kdy doba splatnosti nesmí přesáhnout 60 dnů. </a:t>
            </a:r>
            <a:r>
              <a:rPr lang="cs-CZ" sz="3000" b="1" dirty="0"/>
              <a:t> </a:t>
            </a:r>
            <a:endParaRPr lang="cs-CZ" sz="30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a:bodyPr>
          <a:lstStyle/>
          <a:p>
            <a:r>
              <a:rPr lang="cs-CZ" sz="4900" b="1" dirty="0"/>
              <a:t>PŘÍPRAVA ZADÁVACÍHO ŘÍZENÍ – OBCHODNÍ PODMÍNKY </a:t>
            </a:r>
          </a:p>
        </p:txBody>
      </p:sp>
    </p:spTree>
    <p:extLst>
      <p:ext uri="{BB962C8B-B14F-4D97-AF65-F5344CB8AC3E}">
        <p14:creationId xmlns:p14="http://schemas.microsoft.com/office/powerpoint/2010/main" val="1694929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pPr lvl="0"/>
            <a:r>
              <a:rPr lang="cs-CZ" sz="3000" dirty="0"/>
              <a:t>• </a:t>
            </a:r>
            <a:r>
              <a:rPr lang="cs-CZ" sz="3000" b="1" u="sng" dirty="0"/>
              <a:t>Definice sankcí  </a:t>
            </a:r>
          </a:p>
          <a:p>
            <a:r>
              <a:rPr lang="cs-CZ" sz="3000" dirty="0"/>
              <a:t>Zadavatel by nastavení smluvních sankčních mechanismů měl podrobit průzkumu trhu již před vyhlášením zadávacího řízení, dále by zadavatel měl výši sankce přizpůsobit </a:t>
            </a:r>
          </a:p>
          <a:p>
            <a:r>
              <a:rPr lang="cs-CZ" sz="3000" dirty="0"/>
              <a:t>předmětu plnění tak, aby požadovaná výše smluvní sankce byla přiměřená. Nadto je nutné akcentovat skutečnost, že nastavené smluvní pokuty je následně nutné vymáhat. Nevymáhání smluvních pokut znamená změnu ekonomické výhodnosti ve prospěch vybraného dodavatele, tudíž nepřípustnou podstatnou změnu smlouvy ve smyslu § 222 ZZVZ. Výše uvedené však neznamená, že vhodné sankční mechanismy, včetně smluvní pokuty, nemají být součástí smluvní dokumentace. Mimo jiné lze uvažovat o sankci za pozdní dodání, sankci za dodání předmětu plnění v neodpovídající kvalitě, sankci za nedodání nutných dokladů apod.  </a:t>
            </a:r>
          </a:p>
          <a:p>
            <a:pPr lvl="0"/>
            <a:r>
              <a:rPr lang="cs-CZ" sz="3000" dirty="0"/>
              <a:t>• </a:t>
            </a:r>
            <a:r>
              <a:rPr lang="cs-CZ" sz="3000" b="1" u="sng" dirty="0"/>
              <a:t>Vymezení doby trvání smlouvy  </a:t>
            </a:r>
          </a:p>
          <a:p>
            <a:r>
              <a:rPr lang="cs-CZ" sz="3000" dirty="0"/>
              <a:t>Délka trvání smluvního vztahu by měla zohledňovat specifika předmětu plnění, provozní možnosti zadavatele, situaci na trhu a možnosti dodavatelů. Délka trvání smluvního vztahu by tak měla být alespoň 1 rok. Trvání vztahu z rámcové dohody nesmí být dle ZZVZ kromě výjimečných případů vztahujících se k předmětu rámcové dohody delší než 4 roky. Trvání vztahu z rámcové dohody delší než 4 roky může být odůvodněno objektivními příčinami, které se vztahují k předmětu rámcové dohody. </a:t>
            </a:r>
          </a:p>
          <a:p>
            <a:endParaRPr lang="cs-CZ" sz="20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a:bodyPr>
          <a:lstStyle/>
          <a:p>
            <a:r>
              <a:rPr lang="cs-CZ" sz="4900" b="1" dirty="0"/>
              <a:t>PŘÍPRAVA ZADÁVACÍHO ŘÍZENÍ – OBCHODNÍ PODMÍNKY </a:t>
            </a:r>
          </a:p>
        </p:txBody>
      </p:sp>
    </p:spTree>
    <p:extLst>
      <p:ext uri="{BB962C8B-B14F-4D97-AF65-F5344CB8AC3E}">
        <p14:creationId xmlns:p14="http://schemas.microsoft.com/office/powerpoint/2010/main" val="272408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1209582"/>
            <a:ext cx="16459110" cy="8325036"/>
          </a:xfrm>
        </p:spPr>
        <p:txBody>
          <a:bodyPr>
            <a:normAutofit fontScale="92500" lnSpcReduction="20000"/>
          </a:bodyPr>
          <a:lstStyle/>
          <a:p>
            <a:pPr lvl="0"/>
            <a:r>
              <a:rPr lang="cs-CZ" sz="3200" dirty="0"/>
              <a:t>• </a:t>
            </a:r>
            <a:r>
              <a:rPr lang="cs-CZ" sz="3200" b="1" u="sng" dirty="0"/>
              <a:t>Vyhrazená změna závazku </a:t>
            </a:r>
          </a:p>
          <a:p>
            <a:r>
              <a:rPr lang="cs-CZ" sz="3200" dirty="0"/>
              <a:t>ZZVZ ve svém § 100 umožňuje v zadávacích podmínkách, typicky přímo ve vzorovém návrhu smlouvy, vyhradit změnu závazku ze smlouvy na veřejnou zakázku neměnící celkovou povahu veřejné zakázky. Taková změna se může týkat rozsahu dodávek, délky trvání smlouvy, ale také ceny nebo jiných obchodních či technických podmínek, vždy však s přihlédnutím k předpokládané hodnotě veřejné zakázky. Zadavatel je v takovém případě povinen podmínky pro tuto změnu a její obsah jednoznačně vymezit. Typickým příkladem vyžití vyhrazené změny závazku je inflační doložka. Její využití je i u nákupů léčivých přípravků možné. V případě, že se ji zadavatel rozhodne využít, musí dbát na to, aby byla vymezena jednoznačně, zejména za jakých podmínek ji lze využít, jakým způsobem se vypočítá zvýšení / snížení smluvní ceny a od jakého okamžiku ke změně dojde. Dále lze zvážit například umožnění náhradního plnění nebo změnu dodavatele či prodloužení termínu dodání – to v případech přerušení dodávek předmětného léčivého přípravku na trh (v takovém případě bez kombinace se sankcemi). </a:t>
            </a:r>
            <a:r>
              <a:rPr lang="cs-CZ" sz="3200" b="1" dirty="0"/>
              <a:t> </a:t>
            </a:r>
            <a:endParaRPr lang="cs-CZ" sz="3200" dirty="0"/>
          </a:p>
          <a:p>
            <a:pPr lvl="0"/>
            <a:r>
              <a:rPr lang="cs-CZ" sz="3200" dirty="0"/>
              <a:t>• </a:t>
            </a:r>
            <a:r>
              <a:rPr lang="cs-CZ" sz="3200" b="1" u="sng" dirty="0"/>
              <a:t>Odpovědnost za vady </a:t>
            </a:r>
          </a:p>
          <a:p>
            <a:r>
              <a:rPr lang="cs-CZ" sz="3200" dirty="0"/>
              <a:t>Zadavatel při stanovení konkrétního termínu pro vyřízení reklamace ze strany dodavatele musí postupovat v závislosti na důležitosti léčivého přípravku a v závislosti na objektivních možnostech dodavatelů.</a:t>
            </a:r>
            <a:r>
              <a:rPr lang="cs-CZ" sz="3200" b="1" dirty="0"/>
              <a:t> </a:t>
            </a:r>
            <a:endParaRPr lang="cs-CZ" sz="3200" dirty="0"/>
          </a:p>
          <a:p>
            <a:pPr lvl="0"/>
            <a:r>
              <a:rPr lang="cs-CZ" sz="3200" dirty="0"/>
              <a:t>• </a:t>
            </a:r>
            <a:r>
              <a:rPr lang="cs-CZ" sz="3200" b="1" u="sng" dirty="0"/>
              <a:t>Ukončení smlouvy  </a:t>
            </a:r>
          </a:p>
          <a:p>
            <a:r>
              <a:rPr lang="cs-CZ" sz="3200" dirty="0"/>
              <a:t>Do návrhů smluv by měl zadavatel nastavit mechanismus, na základě, kterého lze smlouvu oboustranně vypovědět, neexistuje-li objektivní důvod, proč tak nečinit. Zadavatel by měl pro délku výpovědní doby zohlednit délku navazujícího zadávacího řízení a může také stanovit minimální délku trvání smluvního vztahu.  Zadavatel je dále oprávněn nad rámec důvodů stanovených zákonem uvést do návrhu smlouvy okolnosti, za kterých jsou smluvní strany oprávněny od smlouvy odstoupit. </a:t>
            </a:r>
          </a:p>
          <a:p>
            <a:endParaRPr lang="cs-CZ" sz="20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791072" y="295182"/>
            <a:ext cx="16459109" cy="914400"/>
          </a:xfrm>
        </p:spPr>
        <p:txBody>
          <a:bodyPr>
            <a:normAutofit/>
          </a:bodyPr>
          <a:lstStyle/>
          <a:p>
            <a:r>
              <a:rPr lang="cs-CZ" sz="4900" b="1" dirty="0"/>
              <a:t>PŘÍPRAVA ZADÁVACÍHO ŘÍZENÍ – OBCHODNÍ PODMÍNKY</a:t>
            </a:r>
            <a:r>
              <a:rPr lang="cs-CZ" sz="4900" dirty="0"/>
              <a:t> </a:t>
            </a:r>
            <a:endParaRPr lang="cs-CZ" sz="4900" b="1" dirty="0"/>
          </a:p>
        </p:txBody>
      </p:sp>
    </p:spTree>
    <p:extLst>
      <p:ext uri="{BB962C8B-B14F-4D97-AF65-F5344CB8AC3E}">
        <p14:creationId xmlns:p14="http://schemas.microsoft.com/office/powerpoint/2010/main" val="99065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8070216"/>
          </a:xfrm>
        </p:spPr>
        <p:txBody>
          <a:bodyPr>
            <a:normAutofit fontScale="92500" lnSpcReduction="20000"/>
          </a:bodyPr>
          <a:lstStyle/>
          <a:p>
            <a:r>
              <a:rPr lang="cs-CZ" sz="3200" dirty="0"/>
              <a:t>Zákon v ustanovení § 114 ZZVZ stanovuje, že nabídky budou hodnoceny podle jejich ekonomické výhodnosti. Hodnocením ekonomické výhodností pak rozumí hodnocení následujících skutečností, které bude účastník zadávacího řízení nabízet: a) nejvýhodnější poměr nabídkové ceny a kvality, b) nejvýhodnější poměr nákladů životního cyklu a kvality, c) nejnižší nabídková cena, d) nejnižší náklady životního cyklu. Nejnižší cena tak nemusí být jediným kritériem v rámci hodnocení nabídek. Naopak, v některých situacích (například nákup léčiv s častými výpadky dodávek, nebo naopak nákup léčiv ve skupinách, kde je široká paleta nabídek různých dodavatelů s různými vlastnostmi produktu či službami, které jsou s dodávkou léků spojeny) může být aplikace vícekriteriálního hodnocení přínosná. </a:t>
            </a:r>
          </a:p>
          <a:p>
            <a:r>
              <a:rPr lang="cs-CZ" sz="3200" dirty="0"/>
              <a:t>Pro inspiraci lze uvést následující možnosti hodnotících kritérií: </a:t>
            </a:r>
          </a:p>
          <a:p>
            <a:r>
              <a:rPr lang="cs-CZ" sz="3200" dirty="0"/>
              <a:t>- </a:t>
            </a:r>
            <a:r>
              <a:rPr lang="cs-CZ" sz="3200" b="1" u="sng" dirty="0"/>
              <a:t>Stabilita dodávek </a:t>
            </a:r>
            <a:r>
              <a:rPr lang="cs-CZ" sz="3200" dirty="0"/>
              <a:t>– spočívající v bonifikaci, garance předem definované skladové zásoby v ČR (popř. v EU) či zohlednění, že v předcházejících 12 měsících nebylo nahlášeno přerušení dodávek léčivého přípravku na český trh. </a:t>
            </a:r>
          </a:p>
          <a:p>
            <a:r>
              <a:rPr lang="cs-CZ" sz="3200" dirty="0"/>
              <a:t> - </a:t>
            </a:r>
            <a:r>
              <a:rPr lang="cs-CZ" sz="3200" b="1" u="sng" dirty="0"/>
              <a:t>Vlastnosti produktu </a:t>
            </a:r>
            <a:r>
              <a:rPr lang="cs-CZ" sz="3200" dirty="0"/>
              <a:t>– dostupnost všech sil či koncentrací, které by zadavatel mohl potřebovat, preferované velikosti balení,  konkrétní lékové formy  či dávkovací schémata, popř. kvalita dodávky jako celku, zejména pokud jde o kombinaci léčivého přípravku s určitou službou (např. dodávky přímo na jednotlivá oddělení, vrácení vydaného léčivého přípravku nebo pokud jde o specifické vlastnosti či kvality obalu či lékové formy (aplikátor, injekční stříkačka, pero atd.). Vlastnosti produktu, pokud by měly být samostatně hodnoceny, by měly mít objektivní přínos pro pacienta či zdravotnické pracovníky či zadavatele obecně a tento přínos by si měl zadavatel umět obhájit nejen před kontrolními orgány.  </a:t>
            </a:r>
          </a:p>
          <a:p>
            <a:r>
              <a:rPr lang="cs-CZ" sz="2400" dirty="0"/>
              <a:t> </a:t>
            </a:r>
            <a:endParaRPr lang="cs-CZ" sz="2000" dirty="0"/>
          </a:p>
          <a:p>
            <a:endParaRPr lang="cs-CZ" dirty="0"/>
          </a:p>
        </p:txBody>
      </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PŘÍPRAVA ZADÁVACÍHO ŘÍZENÍ – HODNOTÍCÍ KRITÉRIA PRO NÁKUP LÉČIVÝCH PŘÍPRAVKŮ </a:t>
            </a:r>
          </a:p>
        </p:txBody>
      </p:sp>
      <p:grpSp>
        <p:nvGrpSpPr>
          <p:cNvPr id="5" name="Skupina 4">
            <a:extLst>
              <a:ext uri="{FF2B5EF4-FFF2-40B4-BE49-F238E27FC236}">
                <a16:creationId xmlns:a16="http://schemas.microsoft.com/office/drawing/2014/main" id="{295A173A-A1C4-4963-B073-D0E9A08F9BB2}"/>
              </a:ext>
            </a:extLst>
          </p:cNvPr>
          <p:cNvGrpSpPr/>
          <p:nvPr/>
        </p:nvGrpSpPr>
        <p:grpSpPr>
          <a:xfrm>
            <a:off x="914400" y="9697080"/>
            <a:ext cx="16459110" cy="590318"/>
            <a:chOff x="914400" y="9593742"/>
            <a:chExt cx="16459110" cy="590318"/>
          </a:xfrm>
        </p:grpSpPr>
        <p:sp>
          <p:nvSpPr>
            <p:cNvPr id="6" name="Obdélník 5">
              <a:extLst>
                <a:ext uri="{FF2B5EF4-FFF2-40B4-BE49-F238E27FC236}">
                  <a16:creationId xmlns:a16="http://schemas.microsoft.com/office/drawing/2014/main" id="{0A87AA84-1853-4A81-84BD-8A0D1D0EE9DB}"/>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7" name="Picture 2" descr="D:\Dropbox\FNOL\FNOL_Design manual\PPT\FNOL_logo.png">
              <a:extLst>
                <a:ext uri="{FF2B5EF4-FFF2-40B4-BE49-F238E27FC236}">
                  <a16:creationId xmlns:a16="http://schemas.microsoft.com/office/drawing/2014/main" id="{E20A9824-D323-457D-9E12-D712403F1E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2D96FEBB-1D04-4F7E-A976-441B4C6437F9}"/>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9" name="Přímá spojnice 8">
              <a:extLst>
                <a:ext uri="{FF2B5EF4-FFF2-40B4-BE49-F238E27FC236}">
                  <a16:creationId xmlns:a16="http://schemas.microsoft.com/office/drawing/2014/main" id="{9C8DBAF1-979B-477C-A906-525D3995D099}"/>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84723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3000" dirty="0"/>
              <a:t>Základní zásady veřejného nakupování léčivých přípravků vycházejí ze zákona č. 320/2001 Sb., o finanční kontrole, v platném znění, ze kterého vyplývá povinnost dodržování tzv. zásad 3E, tj. hospodárnosti, efektivnosti a účelnosti, a zároveň ze ZZVZ, z jehož § 6 vyplývá povinnost dodržování zásady rovnosti, nediskriminace, transparentnosti, přiměřenosti a sociálně odpovědného zadávání, a to bez ohledu na zvolený druh zadávacího řízení. </a:t>
            </a:r>
          </a:p>
          <a:p>
            <a:endParaRPr lang="cs-CZ" sz="3000" dirty="0"/>
          </a:p>
          <a:p>
            <a:r>
              <a:rPr lang="cs-CZ" sz="3000" dirty="0"/>
              <a:t>Nutné je si však uvědomit, že samotná realizace veřejné zakázky (resp. zadávacího řízení) dle ZZVZ se nachází uprostřed celého procesu veřejného nakupování léčivých přípravků a to, jestli budou dodrženy veškeré zásady veřejného nakupování léčivých přípravků do značné míry závisí na postupech a rozhodnutích, které realizaci veřejné zakázky dle ZZVZ předchází a která následují i po podpisu smlouvy s vítězným uchazečem. </a:t>
            </a:r>
          </a:p>
          <a:p>
            <a:endParaRPr lang="cs-CZ" sz="2000" dirty="0"/>
          </a:p>
          <a:p>
            <a:r>
              <a:rPr lang="cs-CZ" sz="3000" b="1" u="sng" dirty="0"/>
              <a:t>Úspěšný veřejný nákup tedy není stav, kdy se podařilo veřejnou zakázku zrealizovat a uzavřít smlouvu s vítězným uchazečem, ale stav, kdy prostřednictvím věcného plnění realizovaného cestou veřejné zakázky došlo k naplnění potřeb a cílů zadavatele, a to způsobem při kterém bylo se zdroji nakládáno co nejhospodárněji a co nejefektivněji.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a:bodyPr>
          <a:lstStyle/>
          <a:p>
            <a:r>
              <a:rPr lang="cs-CZ" sz="4900" b="1" dirty="0"/>
              <a:t>ZÁSADY VEŘEJNÉHO NAKUPOVÁNÍ LÉČIVÝCH PŘÍPR</a:t>
            </a:r>
            <a:r>
              <a:rPr lang="cs-CZ" b="1" dirty="0"/>
              <a:t>AVKŮ </a:t>
            </a:r>
            <a:endParaRPr lang="cs-CZ" sz="4900" b="1" dirty="0"/>
          </a:p>
        </p:txBody>
      </p:sp>
    </p:spTree>
    <p:extLst>
      <p:ext uri="{BB962C8B-B14F-4D97-AF65-F5344CB8AC3E}">
        <p14:creationId xmlns:p14="http://schemas.microsoft.com/office/powerpoint/2010/main" val="359418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2400" dirty="0"/>
              <a:t> </a:t>
            </a:r>
            <a:r>
              <a:rPr lang="cs-CZ" sz="3000" dirty="0"/>
              <a:t>- </a:t>
            </a:r>
            <a:r>
              <a:rPr lang="cs-CZ" sz="3000" b="1" u="sng" dirty="0"/>
              <a:t>Environmentální kritéria </a:t>
            </a:r>
            <a:r>
              <a:rPr lang="cs-CZ" sz="3000" dirty="0"/>
              <a:t>– spočívající v zohlednění dopadu výroby na životní prostředí. </a:t>
            </a:r>
          </a:p>
          <a:p>
            <a:r>
              <a:rPr lang="cs-CZ" sz="3000" dirty="0"/>
              <a:t> - </a:t>
            </a:r>
            <a:r>
              <a:rPr lang="cs-CZ" sz="3000" b="1" u="sng" dirty="0"/>
              <a:t>Místo výroby </a:t>
            </a:r>
            <a:r>
              <a:rPr lang="cs-CZ" sz="3000" dirty="0"/>
              <a:t>– bonifikace výroby určitých léčivých přípravků v EU v rámci hodnotících kritérií pro podporu bezpečnosti dodávek a vztahu k životnímu prostředí. </a:t>
            </a:r>
          </a:p>
          <a:p>
            <a:endParaRPr lang="cs-CZ" sz="3000" dirty="0"/>
          </a:p>
          <a:p>
            <a:r>
              <a:rPr lang="cs-CZ" sz="3000" dirty="0"/>
              <a:t>Zadavatel může rovněž stanovit pevnou cenu a hodnotit pouze kvalitu nabízeného plnění.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PŘÍPRAVA ZADÁVACÍHO ŘÍZENÍ – HODNOTÍCÍ KRITÉRIA PRO NÁKUP LÉČIVÝCH PŘÍPRAVKŮ </a:t>
            </a:r>
          </a:p>
        </p:txBody>
      </p:sp>
    </p:spTree>
    <p:extLst>
      <p:ext uri="{BB962C8B-B14F-4D97-AF65-F5344CB8AC3E}">
        <p14:creationId xmlns:p14="http://schemas.microsoft.com/office/powerpoint/2010/main" val="537562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3000" dirty="0"/>
              <a:t>Pro hodnotící kritéria platí, že je nutné dodržet § 6 ZZVZ s tím, že potřebnost jednotlivých hodnotících kritérií musí být schopen zadavatel řádně odůvodnit. V tomto smyslu se jeví jako nejvýhodnější postup hodnotící kritéria zvažovat již v rámci průzkumu trhu, kdy zadavatel může získat potřebné informace a zpětnou vazbu od dodavatelů působících na trhu a tyto informace využít při zdůvodnění oprávněnosti volby jednotlivých hodnotících kritérií.   </a:t>
            </a:r>
          </a:p>
          <a:p>
            <a:r>
              <a:rPr lang="cs-CZ" sz="3000" dirty="0"/>
              <a:t>ZZVZ v § 120 umožňuje, pokud si to zadavatel v zadávacích podmínkách vymezí, využít k hodnocení nabídek elektronickou aukci. Dodavatelé jsou v takovém případě v rámci elektronické aukce konané v rámci hodnocení nabídek oprávněni svou nabídkovou cenu (uvedenou v nabídce) dále snižovat. Zejména při větším počtu účastníků zadávacího řízení může zadavatel díky využití elektronické aukce dosáhnout výhodnějších nabídkových cen. </a:t>
            </a:r>
          </a:p>
          <a:p>
            <a:endParaRPr lang="cs-CZ" sz="20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PŘÍPRAVA ZADÁVACÍHO ŘÍZENÍ – HODNOTÍCÍ KRITÉRIA PRO NÁKUP LÉČIVÝCH PŘÍPRAVKŮ </a:t>
            </a:r>
          </a:p>
        </p:txBody>
      </p:sp>
    </p:spTree>
    <p:extLst>
      <p:ext uri="{BB962C8B-B14F-4D97-AF65-F5344CB8AC3E}">
        <p14:creationId xmlns:p14="http://schemas.microsoft.com/office/powerpoint/2010/main" val="383693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1471092"/>
            <a:ext cx="16459110" cy="8712968"/>
          </a:xfrm>
        </p:spPr>
        <p:txBody>
          <a:bodyPr>
            <a:normAutofit fontScale="92500" lnSpcReduction="20000"/>
          </a:bodyPr>
          <a:lstStyle/>
          <a:p>
            <a:r>
              <a:rPr lang="cs-CZ" sz="3200" dirty="0"/>
              <a:t>Režim veřejné zakázky se určí podle její předpokládané hodnoty, pokud nejde o zjednodušený režim podle § 129 ZZVZ. Zadavatel je povinen dodržet režim určený při zahájení zadávacího řízení, a to i v případě, že by byl oprávněn použít jiný režim. </a:t>
            </a:r>
          </a:p>
          <a:p>
            <a:r>
              <a:rPr lang="cs-CZ" sz="3200" b="1" u="sng" dirty="0"/>
              <a:t>Nadlimitní veřejná zakázka </a:t>
            </a:r>
            <a:endParaRPr lang="cs-CZ" sz="3200" u="sng" dirty="0"/>
          </a:p>
          <a:p>
            <a:r>
              <a:rPr lang="cs-CZ" sz="3200" dirty="0"/>
              <a:t>Nadlimitní veřejnou zakázkou je podle § 25 ZZVZ veřejná zakázka, jejíž předpokládaná hodnota je rovna nebo přesahuje finanční limit stanovený nařízením vlády zapracovávajícím příslušné předpisy Evropské unie. </a:t>
            </a:r>
          </a:p>
          <a:p>
            <a:r>
              <a:rPr lang="cs-CZ" sz="3200" dirty="0"/>
              <a:t>Nadlimitní veřejnou zakázku zadává zadavatel v nadlimitním režimu podle části čtvrté, pokud není zadávána podle části páté až sedmé, nebo u ní zadavatel neuplatnil výjimku z povinnosti zadat ji v zadávacím řízení. </a:t>
            </a:r>
          </a:p>
          <a:p>
            <a:r>
              <a:rPr lang="cs-CZ" sz="3200" b="1" u="sng" dirty="0"/>
              <a:t>Podlimitní veřejná zakázka </a:t>
            </a:r>
            <a:endParaRPr lang="cs-CZ" sz="3200" u="sng" dirty="0"/>
          </a:p>
          <a:p>
            <a:r>
              <a:rPr lang="cs-CZ" sz="3200" dirty="0"/>
              <a:t>Podlimitní veřejnou zakázkou je podle § 26 ZZVZ veřejná zakázka, jejíž předpokládaná hodnota nedosahuje limitu nadlimitní veřejné zakázky a zároveň přesahuje hodnoty (veřejné zakázky malého rozsahu) stanovené v § 27 ZZVZ. </a:t>
            </a:r>
          </a:p>
          <a:p>
            <a:r>
              <a:rPr lang="cs-CZ" sz="3200" dirty="0"/>
              <a:t>Podlimitní veřejnou zakázku zadává zadavatel v podlimitním režimu podle části třetí, pokud ji nezadává ve zjednodušeném režimu, nebo u ní neuplatnil výjimku z povinnosti zadat ji v zadávacím řízení, případně je oprávněn ji dobrovolně zadat v nadlimitním režimu. </a:t>
            </a:r>
          </a:p>
          <a:p>
            <a:r>
              <a:rPr lang="cs-CZ" sz="3200" b="1" u="sng" dirty="0"/>
              <a:t>Veřejná zakázka malého rozsahu </a:t>
            </a:r>
            <a:endParaRPr lang="cs-CZ" sz="3200" u="sng" dirty="0"/>
          </a:p>
          <a:p>
            <a:r>
              <a:rPr lang="cs-CZ" sz="3200" dirty="0"/>
              <a:t>Veřejnou zakázkou malého rozsahu je podle § 27 ZZVZ veřejná zakázka, jejíž předpokládaná hodnota v případě veřejné zakázky na dodávky nepřekračuje 2 000 000 Kč bez DPH. </a:t>
            </a:r>
          </a:p>
          <a:p>
            <a:endParaRPr lang="cs-CZ" sz="2000" dirty="0"/>
          </a:p>
          <a:p>
            <a:endParaRPr lang="cs-CZ" dirty="0"/>
          </a:p>
        </p:txBody>
      </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719064" y="390972"/>
            <a:ext cx="16459109" cy="914400"/>
          </a:xfrm>
        </p:spPr>
        <p:txBody>
          <a:bodyPr>
            <a:normAutofit fontScale="90000"/>
          </a:bodyPr>
          <a:lstStyle/>
          <a:p>
            <a:r>
              <a:rPr lang="cs-CZ" b="1" dirty="0"/>
              <a:t>REŽIMY VEŘEJNÝCH ZAKÁZEK VYUŽÍVANÝCH PRO NÁKUP LÉČIVÝCH PŘÍPRAVKŮ </a:t>
            </a:r>
          </a:p>
        </p:txBody>
      </p:sp>
      <p:grpSp>
        <p:nvGrpSpPr>
          <p:cNvPr id="5" name="Skupina 4">
            <a:extLst>
              <a:ext uri="{FF2B5EF4-FFF2-40B4-BE49-F238E27FC236}">
                <a16:creationId xmlns:a16="http://schemas.microsoft.com/office/drawing/2014/main" id="{67C59FE5-D9B7-4726-B642-C30232F259BC}"/>
              </a:ext>
            </a:extLst>
          </p:cNvPr>
          <p:cNvGrpSpPr/>
          <p:nvPr/>
        </p:nvGrpSpPr>
        <p:grpSpPr>
          <a:xfrm>
            <a:off x="914400" y="9697080"/>
            <a:ext cx="16459110" cy="590318"/>
            <a:chOff x="914400" y="9593742"/>
            <a:chExt cx="16459110" cy="590318"/>
          </a:xfrm>
        </p:grpSpPr>
        <p:sp>
          <p:nvSpPr>
            <p:cNvPr id="6" name="Obdélník 5">
              <a:extLst>
                <a:ext uri="{FF2B5EF4-FFF2-40B4-BE49-F238E27FC236}">
                  <a16:creationId xmlns:a16="http://schemas.microsoft.com/office/drawing/2014/main" id="{1D9639CD-A5C0-4B8B-9B2E-DFE679F4127D}"/>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7" name="Picture 2" descr="D:\Dropbox\FNOL\FNOL_Design manual\PPT\FNOL_logo.png">
              <a:extLst>
                <a:ext uri="{FF2B5EF4-FFF2-40B4-BE49-F238E27FC236}">
                  <a16:creationId xmlns:a16="http://schemas.microsoft.com/office/drawing/2014/main" id="{872E2E16-41A4-465A-873D-82513A8166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06043A00-952F-458F-9E99-43F687789DAF}"/>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9" name="Přímá spojnice 8">
              <a:extLst>
                <a:ext uri="{FF2B5EF4-FFF2-40B4-BE49-F238E27FC236}">
                  <a16:creationId xmlns:a16="http://schemas.microsoft.com/office/drawing/2014/main" id="{E98BCA4E-3C5E-4A2E-9117-A9670C87FBE4}"/>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746428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3000" b="1" dirty="0"/>
              <a:t>OTEVŘENÉ ŘÍZENÍ </a:t>
            </a:r>
          </a:p>
          <a:p>
            <a:r>
              <a:rPr lang="cs-CZ" sz="3000" b="1" dirty="0"/>
              <a:t>UŽŠÍ ŘÍZENÍ </a:t>
            </a:r>
          </a:p>
          <a:p>
            <a:r>
              <a:rPr lang="cs-CZ" sz="3000" b="1" dirty="0"/>
              <a:t>JEDNACÍ ŘÍZENÍ BEZ UVEŘEJNĚNÍ </a:t>
            </a:r>
          </a:p>
          <a:p>
            <a:r>
              <a:rPr lang="cs-CZ" sz="3000" b="1" dirty="0"/>
              <a:t>DYNAMICKÝ NÁKUPNÍ SYSTÉM </a:t>
            </a:r>
          </a:p>
          <a:p>
            <a:r>
              <a:rPr lang="cs-CZ" sz="3000" b="1" dirty="0"/>
              <a:t>ELEKTRONICKÉ KATALOGY</a:t>
            </a:r>
            <a:r>
              <a:rPr lang="cs-CZ" sz="3000" dirty="0"/>
              <a:t> </a:t>
            </a:r>
          </a:p>
          <a:p>
            <a:r>
              <a:rPr lang="cs-CZ" sz="3000" dirty="0"/>
              <a:t>Pro potřeby zdravotnických zařízení se připravuje tzv. SFTL (Systém flexibilního </a:t>
            </a:r>
            <a:r>
              <a:rPr lang="cs-CZ" sz="3000" dirty="0" err="1"/>
              <a:t>tendrování</a:t>
            </a:r>
            <a:r>
              <a:rPr lang="cs-CZ" sz="3000" dirty="0"/>
              <a:t> léčiv), který bude modulem Národního elektronického nástroje (NEN). Principiálně se jedná o zavedení DNS na dodávky léčivých přípravků s </a:t>
            </a:r>
            <a:r>
              <a:rPr lang="cs-CZ" sz="3000" dirty="0" err="1"/>
              <a:t>provazbou</a:t>
            </a:r>
            <a:r>
              <a:rPr lang="cs-CZ" sz="3000" dirty="0"/>
              <a:t> na elektronický katalog doplněný zařazenými dodavateli. </a:t>
            </a:r>
          </a:p>
          <a:p>
            <a:r>
              <a:rPr lang="cs-CZ" sz="3000" dirty="0"/>
              <a:t>Připravovaný nákup prostřednictvím SFTL počítá s definováním jednotlivých položek uvedených v elektronickém katalogu, s ohledem na naplnění potřeb zadavatele a finanční rozsah jednotlivých </a:t>
            </a:r>
            <a:r>
              <a:rPr lang="cs-CZ" sz="3000" dirty="0" err="1"/>
              <a:t>minitendrů</a:t>
            </a:r>
            <a:r>
              <a:rPr lang="cs-CZ" sz="3000" dirty="0"/>
              <a:t>, prostřednictvím konkrétních názvů léčiv, tedy tzv. </a:t>
            </a:r>
            <a:r>
              <a:rPr lang="cs-CZ" sz="3000" dirty="0" err="1"/>
              <a:t>brandů</a:t>
            </a:r>
            <a:r>
              <a:rPr lang="cs-CZ" sz="3000" dirty="0"/>
              <a:t>, a to v souladu s § 89 odst. 6 ZZVZ, pouze u nákupu sortimentu pro veřejnou část lékáren a v případech přesně stanovených léčivých přípravků v rámci klinických hodnocení.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DRUHY ZADÁVACÍCH ŘÍZENÍ POUŽÍVANÝCH PRO NÁKUP LÉČIVÝCH PŘÍPRAVKŮ </a:t>
            </a:r>
          </a:p>
        </p:txBody>
      </p:sp>
    </p:spTree>
    <p:extLst>
      <p:ext uri="{BB962C8B-B14F-4D97-AF65-F5344CB8AC3E}">
        <p14:creationId xmlns:p14="http://schemas.microsoft.com/office/powerpoint/2010/main" val="29019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rázek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7808" b="7808"/>
          <a:stretch>
            <a:fillRect/>
          </a:stretch>
        </p:blipFill>
        <p:spPr/>
      </p:pic>
      <p:sp>
        <p:nvSpPr>
          <p:cNvPr id="4" name="Rectangle 3"/>
          <p:cNvSpPr/>
          <p:nvPr/>
        </p:nvSpPr>
        <p:spPr>
          <a:xfrm>
            <a:off x="2" y="1"/>
            <a:ext cx="18287999" cy="10287002"/>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17520" tIns="274320" rIns="3017520" bIns="274320" rtlCol="0" anchor="ctr" anchorCtr="0"/>
          <a:lstStyle/>
          <a:p>
            <a:pPr algn="ctr">
              <a:spcBef>
                <a:spcPts val="600"/>
              </a:spcBef>
            </a:pPr>
            <a:r>
              <a:rPr lang="cs-CZ" sz="7200" dirty="0">
                <a:gradFill>
                  <a:gsLst>
                    <a:gs pos="0">
                      <a:schemeClr val="accent1"/>
                    </a:gs>
                    <a:gs pos="100000">
                      <a:schemeClr val="bg1"/>
                    </a:gs>
                  </a:gsLst>
                  <a:lin ang="0" scaled="1"/>
                </a:gradFill>
                <a:latin typeface="+mj-lt"/>
                <a:ea typeface="Roboto Black" panose="02000000000000000000" pitchFamily="2" charset="0"/>
              </a:rPr>
              <a:t>DĚKUJEME ZA POZORNOST</a:t>
            </a:r>
            <a:endParaRPr lang="en-US" sz="7200" dirty="0">
              <a:gradFill>
                <a:gsLst>
                  <a:gs pos="0">
                    <a:schemeClr val="accent1"/>
                  </a:gs>
                  <a:gs pos="100000">
                    <a:schemeClr val="bg1"/>
                  </a:gs>
                </a:gsLst>
                <a:lin ang="0" scaled="1"/>
              </a:gradFill>
              <a:latin typeface="+mj-lt"/>
              <a:ea typeface="Roboto Black" panose="02000000000000000000" pitchFamily="2" charset="0"/>
            </a:endParaRPr>
          </a:p>
          <a:p>
            <a:pPr algn="ctr">
              <a:spcBef>
                <a:spcPts val="600"/>
              </a:spcBef>
            </a:pPr>
            <a:r>
              <a:rPr lang="cs-CZ" sz="2400" spc="200" dirty="0">
                <a:solidFill>
                  <a:schemeClr val="bg1"/>
                </a:solidFill>
                <a:ea typeface="Roboto Condensed Light" panose="02000000000000000000" pitchFamily="2" charset="0"/>
              </a:rPr>
              <a:t>FAKULTNÍ NEMOCNICE OLOMOUC</a:t>
            </a:r>
            <a:endParaRPr lang="en-US" sz="2400" spc="200" dirty="0">
              <a:solidFill>
                <a:schemeClr val="bg1"/>
              </a:solidFill>
              <a:ea typeface="Roboto Condensed Light" panose="02000000000000000000" pitchFamily="2" charset="0"/>
            </a:endParaRPr>
          </a:p>
        </p:txBody>
      </p:sp>
      <p:pic>
        <p:nvPicPr>
          <p:cNvPr id="5" name="Picture 2" descr="D:\Dropbox\FNOL\FNOL_Design manual\PPT\FNOL_logo_bi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1872" y="6367636"/>
            <a:ext cx="2485377" cy="65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30001"/>
      </p:ext>
    </p:extLst>
  </p:cSld>
  <p:clrMapOvr>
    <a:masterClrMapping/>
  </p:clrMapOvr>
  <p:transition spd="slow">
    <p:wipe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14:presetBounceEnd="54000">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14:bounceEnd="54000">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14:bounceEnd="54000">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14:presetBounceEnd="54000">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14:bounceEnd="54000">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14:bounceEnd="54000">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4">
                                                <p:bg/>
                                              </p:spTgt>
                                            </p:tgtEl>
                                            <p:attrNameLst>
                                              <p:attrName>ppt_y</p:attrName>
                                            </p:attrNameLst>
                                          </p:cBhvr>
                                          <p:tavLst>
                                            <p:tav tm="0">
                                              <p:val>
                                                <p:strVal val="0-#ppt_h/2"/>
                                              </p:val>
                                            </p:tav>
                                            <p:tav tm="100000">
                                              <p:val>
                                                <p:strVal val="#ppt_y"/>
                                              </p:val>
                                            </p:tav>
                                          </p:tavLst>
                                        </p:anim>
                                      </p:childTnLst>
                                    </p:cTn>
                                  </p:par>
                                  <p:par>
                                    <p:cTn id="9" presetID="2" presetClass="entr" presetSubtype="1" accel="54000" fill="hold" grpId="0" nodeType="withEffect">
                                      <p:stCondLst>
                                        <p:cond delay="25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1500" fill="hold"/>
                                            <p:tgtEl>
                                              <p:spTgt spid="4">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1" accel="54000" fill="hold" grpId="0" nodeType="withEffect">
                                      <p:stCondLst>
                                        <p:cond delay="500"/>
                                      </p:stCondLst>
                                      <p:iterate type="wd">
                                        <p:tmPct val="10000"/>
                                      </p:iterate>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a:bodyPr>
          <a:lstStyle/>
          <a:p>
            <a:r>
              <a:rPr lang="cs-CZ" b="1" dirty="0"/>
              <a:t>PRŮBĚH VEŘEJNÉHO NÁKUPU LÉČIVÝCH PŘÍPRAVKŮ</a:t>
            </a:r>
          </a:p>
        </p:txBody>
      </p:sp>
      <p:sp>
        <p:nvSpPr>
          <p:cNvPr id="5" name="Vývojový diagram: postup 4">
            <a:extLst>
              <a:ext uri="{FF2B5EF4-FFF2-40B4-BE49-F238E27FC236}">
                <a16:creationId xmlns:a16="http://schemas.microsoft.com/office/drawing/2014/main" id="{8A147005-5389-4E4F-8047-8A8DCAE0BCFC}"/>
              </a:ext>
            </a:extLst>
          </p:cNvPr>
          <p:cNvSpPr/>
          <p:nvPr/>
        </p:nvSpPr>
        <p:spPr>
          <a:xfrm>
            <a:off x="1943200" y="2839244"/>
            <a:ext cx="2304256"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t>Identifikace a zdůvodnění potřeb</a:t>
            </a:r>
          </a:p>
        </p:txBody>
      </p:sp>
      <p:sp>
        <p:nvSpPr>
          <p:cNvPr id="15" name="Vývojový diagram: postup 14">
            <a:extLst>
              <a:ext uri="{FF2B5EF4-FFF2-40B4-BE49-F238E27FC236}">
                <a16:creationId xmlns:a16="http://schemas.microsoft.com/office/drawing/2014/main" id="{B38C2C20-AE8F-4D7C-8CE1-9CDF2C0CD064}"/>
              </a:ext>
            </a:extLst>
          </p:cNvPr>
          <p:cNvSpPr/>
          <p:nvPr/>
        </p:nvSpPr>
        <p:spPr>
          <a:xfrm>
            <a:off x="1943200" y="3985935"/>
            <a:ext cx="2304256"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t>Příprava veřejné zakázky</a:t>
            </a:r>
          </a:p>
        </p:txBody>
      </p:sp>
      <p:sp>
        <p:nvSpPr>
          <p:cNvPr id="16" name="Vývojový diagram: postup 15">
            <a:extLst>
              <a:ext uri="{FF2B5EF4-FFF2-40B4-BE49-F238E27FC236}">
                <a16:creationId xmlns:a16="http://schemas.microsoft.com/office/drawing/2014/main" id="{823CE678-CA18-4052-BBCC-E81C5E1A7BFE}"/>
              </a:ext>
            </a:extLst>
          </p:cNvPr>
          <p:cNvSpPr/>
          <p:nvPr/>
        </p:nvSpPr>
        <p:spPr>
          <a:xfrm>
            <a:off x="1943200" y="5091416"/>
            <a:ext cx="2304256"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t>Administrace veřejné zakázky</a:t>
            </a:r>
          </a:p>
        </p:txBody>
      </p:sp>
      <p:sp>
        <p:nvSpPr>
          <p:cNvPr id="17" name="Vývojový diagram: postup 16">
            <a:extLst>
              <a:ext uri="{FF2B5EF4-FFF2-40B4-BE49-F238E27FC236}">
                <a16:creationId xmlns:a16="http://schemas.microsoft.com/office/drawing/2014/main" id="{B6C4538B-C513-48F6-871C-28A1232137A8}"/>
              </a:ext>
            </a:extLst>
          </p:cNvPr>
          <p:cNvSpPr/>
          <p:nvPr/>
        </p:nvSpPr>
        <p:spPr>
          <a:xfrm>
            <a:off x="1966598" y="6224898"/>
            <a:ext cx="2280857"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t>Dohoda (smluvní vztah)</a:t>
            </a:r>
          </a:p>
        </p:txBody>
      </p:sp>
      <p:sp>
        <p:nvSpPr>
          <p:cNvPr id="18" name="Vývojový diagram: postup 17">
            <a:extLst>
              <a:ext uri="{FF2B5EF4-FFF2-40B4-BE49-F238E27FC236}">
                <a16:creationId xmlns:a16="http://schemas.microsoft.com/office/drawing/2014/main" id="{ECEB8867-21C9-4038-B299-6627D9561163}"/>
              </a:ext>
            </a:extLst>
          </p:cNvPr>
          <p:cNvSpPr/>
          <p:nvPr/>
        </p:nvSpPr>
        <p:spPr>
          <a:xfrm>
            <a:off x="1966598" y="7375963"/>
            <a:ext cx="2280856"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t>Řízení vztahu s dodavateli</a:t>
            </a:r>
          </a:p>
        </p:txBody>
      </p:sp>
      <p:sp>
        <p:nvSpPr>
          <p:cNvPr id="19" name="Vývojový diagram: postup 18">
            <a:extLst>
              <a:ext uri="{FF2B5EF4-FFF2-40B4-BE49-F238E27FC236}">
                <a16:creationId xmlns:a16="http://schemas.microsoft.com/office/drawing/2014/main" id="{03B17971-BB97-4A8B-992C-3192578E28D3}"/>
              </a:ext>
            </a:extLst>
          </p:cNvPr>
          <p:cNvSpPr/>
          <p:nvPr/>
        </p:nvSpPr>
        <p:spPr>
          <a:xfrm>
            <a:off x="6911752" y="3848053"/>
            <a:ext cx="3456384" cy="88841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bg1"/>
                </a:solidFill>
                <a:highlight>
                  <a:srgbClr val="FF0000"/>
                </a:highlight>
              </a:rPr>
              <a:t>Nejdůležitější část průběhu veřejného nákupu léčivých přípravků</a:t>
            </a:r>
          </a:p>
        </p:txBody>
      </p:sp>
      <p:cxnSp>
        <p:nvCxnSpPr>
          <p:cNvPr id="21" name="Přímá spojnice se šipkou 20">
            <a:extLst>
              <a:ext uri="{FF2B5EF4-FFF2-40B4-BE49-F238E27FC236}">
                <a16:creationId xmlns:a16="http://schemas.microsoft.com/office/drawing/2014/main" id="{19942E6C-DE0E-4FBF-B3C2-410217E0F575}"/>
              </a:ext>
            </a:extLst>
          </p:cNvPr>
          <p:cNvCxnSpPr>
            <a:cxnSpLocks/>
          </p:cNvCxnSpPr>
          <p:nvPr/>
        </p:nvCxnSpPr>
        <p:spPr>
          <a:xfrm>
            <a:off x="4247454" y="4292259"/>
            <a:ext cx="2664298" cy="444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a:extLst>
              <a:ext uri="{FF2B5EF4-FFF2-40B4-BE49-F238E27FC236}">
                <a16:creationId xmlns:a16="http://schemas.microsoft.com/office/drawing/2014/main" id="{4FB4230D-1829-489E-B74C-12726DFDF810}"/>
              </a:ext>
            </a:extLst>
          </p:cNvPr>
          <p:cNvCxnSpPr>
            <a:cxnSpLocks/>
          </p:cNvCxnSpPr>
          <p:nvPr/>
        </p:nvCxnSpPr>
        <p:spPr>
          <a:xfrm flipV="1">
            <a:off x="4247454" y="3883648"/>
            <a:ext cx="2664298" cy="4086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B67EF466-2EDA-4779-AA82-8C2EF8F239CC}"/>
              </a:ext>
            </a:extLst>
          </p:cNvPr>
          <p:cNvCxnSpPr>
            <a:cxnSpLocks/>
            <a:stCxn id="15" idx="3"/>
            <a:endCxn id="19" idx="1"/>
          </p:cNvCxnSpPr>
          <p:nvPr/>
        </p:nvCxnSpPr>
        <p:spPr>
          <a:xfrm>
            <a:off x="4247456" y="4292259"/>
            <a:ext cx="26642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bdélník: zkosené hrany 31">
            <a:extLst>
              <a:ext uri="{FF2B5EF4-FFF2-40B4-BE49-F238E27FC236}">
                <a16:creationId xmlns:a16="http://schemas.microsoft.com/office/drawing/2014/main" id="{8914A57A-9DCE-4810-A08A-5B6DD1FB782F}"/>
              </a:ext>
            </a:extLst>
          </p:cNvPr>
          <p:cNvSpPr/>
          <p:nvPr/>
        </p:nvSpPr>
        <p:spPr>
          <a:xfrm>
            <a:off x="1799184" y="3775348"/>
            <a:ext cx="2664298" cy="1080101"/>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sz="2000" dirty="0"/>
              <a:t>Příprava veřejné zakázky</a:t>
            </a:r>
          </a:p>
        </p:txBody>
      </p:sp>
      <p:sp>
        <p:nvSpPr>
          <p:cNvPr id="33" name="Obdélník: zkosené hrany 32">
            <a:extLst>
              <a:ext uri="{FF2B5EF4-FFF2-40B4-BE49-F238E27FC236}">
                <a16:creationId xmlns:a16="http://schemas.microsoft.com/office/drawing/2014/main" id="{36AA0315-5CA3-4B0E-BD39-7CB598CE7E19}"/>
              </a:ext>
            </a:extLst>
          </p:cNvPr>
          <p:cNvSpPr/>
          <p:nvPr/>
        </p:nvSpPr>
        <p:spPr>
          <a:xfrm>
            <a:off x="6911752" y="3612886"/>
            <a:ext cx="3456384" cy="1478530"/>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Nejdůležitější část průběhu veřejného nákupu léčivých přípravků</a:t>
            </a:r>
          </a:p>
        </p:txBody>
      </p:sp>
    </p:spTree>
    <p:extLst>
      <p:ext uri="{BB962C8B-B14F-4D97-AF65-F5344CB8AC3E}">
        <p14:creationId xmlns:p14="http://schemas.microsoft.com/office/powerpoint/2010/main" val="177589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3000" dirty="0"/>
              <a:t>Na základě identifikace budoucích potřeb léčivých přípravků zdravotnická zařízení zpracovávají záměry veřejných zakázek léčivých přípravků a </a:t>
            </a:r>
            <a:r>
              <a:rPr lang="cs-CZ" sz="3000" b="1" u="sng" dirty="0"/>
              <a:t>plán veřejných zakázek léčivých přípravků</a:t>
            </a:r>
            <a:r>
              <a:rPr lang="cs-CZ" sz="3000" dirty="0"/>
              <a:t>, který je součástí ročních plánů veřejných zakázek zdravotnických zařízení, a to včetně veřejných zakázek malého rozsahu nad určitý interně stanovený limit jednotlivých nemocnic. </a:t>
            </a:r>
          </a:p>
          <a:p>
            <a:endParaRPr lang="cs-CZ" sz="3000" dirty="0"/>
          </a:p>
          <a:p>
            <a:r>
              <a:rPr lang="cs-CZ" sz="3000" b="1" u="sng" dirty="0"/>
              <a:t>Plán veřejných zakázek na léčivé přípravky </a:t>
            </a:r>
            <a:r>
              <a:rPr lang="cs-CZ" sz="3000" dirty="0"/>
              <a:t>by měl minimálně obsahovat: </a:t>
            </a:r>
          </a:p>
          <a:p>
            <a:r>
              <a:rPr lang="cs-CZ" sz="3000" dirty="0"/>
              <a:t>- Název veřejné zakázky </a:t>
            </a:r>
          </a:p>
          <a:p>
            <a:r>
              <a:rPr lang="cs-CZ" sz="3000" dirty="0"/>
              <a:t>- Rámcové vymezení předmětu veřejné zakázky </a:t>
            </a:r>
          </a:p>
          <a:p>
            <a:r>
              <a:rPr lang="cs-CZ" sz="3000" dirty="0"/>
              <a:t>- Předpokládanou hodnotu veřejné zakázky </a:t>
            </a:r>
          </a:p>
          <a:p>
            <a:r>
              <a:rPr lang="cs-CZ" sz="3000" dirty="0"/>
              <a:t>- Předpokládané datum zadávacího řízení </a:t>
            </a:r>
          </a:p>
          <a:p>
            <a:r>
              <a:rPr lang="cs-CZ" sz="3000" dirty="0"/>
              <a:t>- Předpokládaný druh zadávacího řízení </a:t>
            </a:r>
          </a:p>
          <a:p>
            <a:endParaRPr lang="cs-CZ" sz="16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IDENTIFIKACE A ZDŮVODNĚNÍ POTŘEB NÁKUPU LÉČIVÝCH PŘÍPRAVKŮ </a:t>
            </a:r>
            <a:endParaRPr lang="cs-CZ" dirty="0"/>
          </a:p>
        </p:txBody>
      </p:sp>
    </p:spTree>
    <p:extLst>
      <p:ext uri="{BB962C8B-B14F-4D97-AF65-F5344CB8AC3E}">
        <p14:creationId xmlns:p14="http://schemas.microsoft.com/office/powerpoint/2010/main" val="309134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endParaRPr lang="cs-CZ" sz="1600" dirty="0"/>
          </a:p>
          <a:p>
            <a:r>
              <a:rPr lang="cs-CZ" sz="3000" u="sng" dirty="0"/>
              <a:t>Existence</a:t>
            </a:r>
            <a:r>
              <a:rPr lang="cs-CZ" sz="3000" dirty="0"/>
              <a:t> ročního plánu veřejných zakázek léčivých přípravků umožňuje zahájit přípravy veřejných zakázek včas a zároveň dovede stanovit kapacity pracovníků pro přípravu a realizaci veřejných zakázek. Důležité upozornění → do přípravného času nestačí zahrnout jen vlastní čas pro administraci veřejných zakázek léčivých přípravků!! </a:t>
            </a:r>
          </a:p>
          <a:p>
            <a:endParaRPr lang="cs-CZ" sz="3000" dirty="0"/>
          </a:p>
          <a:p>
            <a:endParaRPr lang="cs-CZ" sz="3000" dirty="0"/>
          </a:p>
          <a:p>
            <a:r>
              <a:rPr lang="cs-CZ" sz="3000" dirty="0"/>
              <a:t>Existence takového ročního plánu má velký význam v tom, </a:t>
            </a:r>
            <a:r>
              <a:rPr lang="cs-CZ" sz="3000" u="sng" dirty="0"/>
              <a:t>že nejenom umožňuje zahájit přípravu pro zpracování kvalitní zadávací dokumentace, ověření zadávacích podmínek formou průzkumu trhu, konzultací v rámci předběžných tržních konzultací, ale v neposlední řadě i realizaci takového druhu zadávacího řízení, které zajistí co nejotevřenější hospodářskou soutěž o veřejnou zakázku. </a:t>
            </a:r>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IDENTIFIKACE A ZDŮVODNĚNÍ POTŘEB NÁKUPU LÉČIVÝCH PŘÍPRAVKŮ </a:t>
            </a:r>
            <a:endParaRPr lang="cs-CZ" dirty="0"/>
          </a:p>
        </p:txBody>
      </p:sp>
    </p:spTree>
    <p:extLst>
      <p:ext uri="{BB962C8B-B14F-4D97-AF65-F5344CB8AC3E}">
        <p14:creationId xmlns:p14="http://schemas.microsoft.com/office/powerpoint/2010/main" val="26946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3000" dirty="0"/>
              <a:t>Tato fáze může v závislosti na velikosti a složitosti veřejné zakázky trvat i několik týdnů a měsíců. </a:t>
            </a:r>
          </a:p>
          <a:p>
            <a:r>
              <a:rPr lang="cs-CZ" sz="3000" dirty="0"/>
              <a:t>Tato fáze je často delší než samotná administrace zadávacího řízení. </a:t>
            </a:r>
          </a:p>
          <a:p>
            <a:r>
              <a:rPr lang="cs-CZ" sz="3000" u="sng" dirty="0"/>
              <a:t>Cílem důkladné přípravy je elimininovat případně minimalizovat rizika v průběhu administrace zadávacího řízení, jakož i rizika budoucích dodávek léčiv na základě smluvních vztahů vyplývajících z těchto zadávacích řízení, a to především v oblasti: </a:t>
            </a:r>
          </a:p>
          <a:p>
            <a:r>
              <a:rPr lang="cs-CZ" sz="3000" dirty="0"/>
              <a:t>- Cen </a:t>
            </a:r>
          </a:p>
          <a:p>
            <a:r>
              <a:rPr lang="cs-CZ" sz="3000" dirty="0"/>
              <a:t>- Výše úhrad z veřejného zdravotního pojištění </a:t>
            </a:r>
          </a:p>
          <a:p>
            <a:r>
              <a:rPr lang="cs-CZ" sz="3000" dirty="0"/>
              <a:t>- Logistiky (velikosti zásob) </a:t>
            </a:r>
          </a:p>
          <a:p>
            <a:r>
              <a:rPr lang="cs-CZ" sz="3000" dirty="0"/>
              <a:t>- Stability dodávek po celou dobu smlouvy </a:t>
            </a:r>
          </a:p>
          <a:p>
            <a:r>
              <a:rPr lang="cs-CZ" sz="3000" dirty="0"/>
              <a:t>- Možné změny situace na trhu vyvíjející se ze specifického regulatorního prostředí (patentová řízení, cenová a úhradová rozhodnutí, revize) </a:t>
            </a:r>
          </a:p>
          <a:p>
            <a:r>
              <a:rPr lang="cs-CZ" sz="3000" dirty="0"/>
              <a:t>- Konkurenční prostředí (substituty, </a:t>
            </a:r>
            <a:r>
              <a:rPr lang="cs-CZ" sz="3000" dirty="0" err="1"/>
              <a:t>generika</a:t>
            </a:r>
            <a:r>
              <a:rPr lang="cs-CZ" sz="3000" dirty="0"/>
              <a:t>, </a:t>
            </a:r>
            <a:r>
              <a:rPr lang="cs-CZ" sz="3000" dirty="0" err="1"/>
              <a:t>biosimilars</a:t>
            </a:r>
            <a:r>
              <a:rPr lang="cs-CZ" sz="3000" dirty="0"/>
              <a:t>) </a:t>
            </a:r>
          </a:p>
          <a:p>
            <a:r>
              <a:rPr lang="cs-CZ" sz="3000" dirty="0"/>
              <a:t>- Atd. </a:t>
            </a:r>
          </a:p>
          <a:p>
            <a:endParaRPr lang="cs-CZ" sz="16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PŘÍPRAVA ZADÁVACÍHO ŘÍZENÍ LÉČIVÝCH PŘÍPRAVKŮ – OBECNĚ </a:t>
            </a:r>
            <a:endParaRPr lang="cs-CZ" dirty="0"/>
          </a:p>
        </p:txBody>
      </p:sp>
    </p:spTree>
    <p:extLst>
      <p:ext uri="{BB962C8B-B14F-4D97-AF65-F5344CB8AC3E}">
        <p14:creationId xmlns:p14="http://schemas.microsoft.com/office/powerpoint/2010/main" val="177246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r>
              <a:rPr lang="cs-CZ" sz="3000" dirty="0"/>
              <a:t>Je nutné uvést, že ZZVZ pro nákup léčivých přípravků žádnou specifickou výjimku neobsahuje (závěr ÚOHS v jeho metodickém doporučení, ale zároveň je to dlouhodobá praxe v mnoha přímo řízených organizacích resortu Ministerstva zdravotnictví – především fakultních nemocnic). </a:t>
            </a:r>
          </a:p>
          <a:p>
            <a:r>
              <a:rPr lang="cs-CZ" sz="3000" b="1" u="sng" dirty="0"/>
              <a:t>Zadavatel nemůže jako jakákoliv jiná osoba soukromého práva pořídit cokoliv v podstatě od kohokoliv, ale uzavření takové smlouvy musí být výsledkem formalizovaného postupu regulovaného zákonem.</a:t>
            </a:r>
            <a:r>
              <a:rPr lang="cs-CZ" sz="3000" u="sng" dirty="0"/>
              <a:t> </a:t>
            </a:r>
            <a:r>
              <a:rPr lang="cs-CZ" sz="3000" dirty="0"/>
              <a:t>Tato povinnost neplatí absolutně a zadavatel nemusí postupovat v zadávacím řízení (§ 2 odst. 3 ZZVZ) tehdy: </a:t>
            </a:r>
          </a:p>
          <a:p>
            <a:r>
              <a:rPr lang="cs-CZ" sz="3000" dirty="0"/>
              <a:t>- Je-li splněna některá ze stanovených výjimek např. veřejné zakázky malého rozsahu                     dle § 31 ZZVZ, tedy v případě veřejných zakázek na dodávky veřejné zakázky, jejichž předpokládaná hodnota činí max. 2 mil. Kč bez DPH při dodržení zásad dle § 6 ZZVZ. </a:t>
            </a:r>
          </a:p>
          <a:p>
            <a:r>
              <a:rPr lang="cs-CZ" sz="3000" dirty="0"/>
              <a:t>- Uzavírá-li smlouvu na základě rámcové dohody (kterou však musel předtím uzavřít v zadávacím řízení). </a:t>
            </a:r>
          </a:p>
          <a:p>
            <a:r>
              <a:rPr lang="cs-CZ" sz="3000" dirty="0"/>
              <a:t>- Uzavírá-li smlouvu v rámci dynamického nákupního systému (který předtím též zavedl v zadávacím řízení). </a:t>
            </a:r>
          </a:p>
          <a:p>
            <a:r>
              <a:rPr lang="cs-CZ" sz="3000" dirty="0"/>
              <a:t>- Pořizuje-li plnění v rámci centralizovaného zadávání (kde také probíhá zadávací řízení, jen ho realizuje centrální zadavatel). </a:t>
            </a:r>
          </a:p>
          <a:p>
            <a:endParaRPr lang="cs-CZ" sz="30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PŘÍPRAVA ZADÁVACÍHO ŘÍZENÍ LÉČIVÝCH PŘÍPRAVKŮ – OBECNĚ </a:t>
            </a:r>
            <a:endParaRPr lang="cs-CZ" dirty="0"/>
          </a:p>
        </p:txBody>
      </p:sp>
    </p:spTree>
    <p:extLst>
      <p:ext uri="{BB962C8B-B14F-4D97-AF65-F5344CB8AC3E}">
        <p14:creationId xmlns:p14="http://schemas.microsoft.com/office/powerpoint/2010/main" val="2645306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2041836"/>
            <a:ext cx="16459110" cy="7492782"/>
          </a:xfrm>
        </p:spPr>
        <p:txBody>
          <a:bodyPr>
            <a:normAutofit/>
          </a:bodyPr>
          <a:lstStyle/>
          <a:p>
            <a:endParaRPr lang="cs-CZ" sz="3600" dirty="0"/>
          </a:p>
          <a:p>
            <a:r>
              <a:rPr lang="cs-CZ" sz="3000" dirty="0"/>
              <a:t>„</a:t>
            </a:r>
            <a:r>
              <a:rPr lang="cs-CZ" sz="3000" u="sng" dirty="0"/>
              <a:t>Nákup léčivých přípravků je pro typického poskytovatele zdravotní péče veřejnou zakázkou na dodávky, kterou je povinen zadat v zadávacím řízení, specifické výjimky z této povinnosti pro oblast zdravotnictví právní úprava nezná“.  </a:t>
            </a:r>
          </a:p>
          <a:p>
            <a:endParaRPr lang="cs-CZ" sz="1600" dirty="0"/>
          </a:p>
          <a:p>
            <a:endParaRPr lang="cs-CZ" dirty="0"/>
          </a:p>
        </p:txBody>
      </p:sp>
      <p:grpSp>
        <p:nvGrpSpPr>
          <p:cNvPr id="6" name="Skupina 5">
            <a:extLst>
              <a:ext uri="{FF2B5EF4-FFF2-40B4-BE49-F238E27FC236}">
                <a16:creationId xmlns:a16="http://schemas.microsoft.com/office/drawing/2014/main" id="{695F822F-7C16-47D5-8674-76287FA00EA3}"/>
              </a:ext>
            </a:extLst>
          </p:cNvPr>
          <p:cNvGrpSpPr/>
          <p:nvPr/>
        </p:nvGrpSpPr>
        <p:grpSpPr>
          <a:xfrm>
            <a:off x="914400" y="9697080"/>
            <a:ext cx="16459110" cy="590318"/>
            <a:chOff x="914400" y="9593742"/>
            <a:chExt cx="16459110" cy="590318"/>
          </a:xfrm>
        </p:grpSpPr>
        <p:sp>
          <p:nvSpPr>
            <p:cNvPr id="7" name="Obdélník 6">
              <a:extLst>
                <a:ext uri="{FF2B5EF4-FFF2-40B4-BE49-F238E27FC236}">
                  <a16:creationId xmlns:a16="http://schemas.microsoft.com/office/drawing/2014/main" id="{5A705755-9C75-4BC0-8F2D-953D4DA1E5AC}"/>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Picture 2" descr="D:\Dropbox\FNOL\FNOL_Design manual\PPT\FNOL_logo.png">
              <a:extLst>
                <a:ext uri="{FF2B5EF4-FFF2-40B4-BE49-F238E27FC236}">
                  <a16:creationId xmlns:a16="http://schemas.microsoft.com/office/drawing/2014/main" id="{C02BBA68-2C00-4DD6-8F9F-ACDECAD91A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C360F0B4-C045-4F9B-A95D-4D4C36D8B916}"/>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10" name="Přímá spojnice 9">
              <a:extLst>
                <a:ext uri="{FF2B5EF4-FFF2-40B4-BE49-F238E27FC236}">
                  <a16:creationId xmlns:a16="http://schemas.microsoft.com/office/drawing/2014/main" id="{C992FB73-9E73-453C-B366-2B013E4EE1D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6459109" cy="914400"/>
          </a:xfrm>
        </p:spPr>
        <p:txBody>
          <a:bodyPr>
            <a:normAutofit fontScale="90000"/>
          </a:bodyPr>
          <a:lstStyle/>
          <a:p>
            <a:r>
              <a:rPr lang="cs-CZ" b="1" dirty="0"/>
              <a:t>PŘÍPRAVA ZADÁVACÍHO ŘÍZENÍ LÉČIVÝCH PŘÍPRAVKŮ – OBECNĚ </a:t>
            </a:r>
            <a:endParaRPr lang="cs-CZ" dirty="0"/>
          </a:p>
        </p:txBody>
      </p:sp>
    </p:spTree>
    <p:extLst>
      <p:ext uri="{BB962C8B-B14F-4D97-AF65-F5344CB8AC3E}">
        <p14:creationId xmlns:p14="http://schemas.microsoft.com/office/powerpoint/2010/main" val="189881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14399" y="1975152"/>
            <a:ext cx="16459110" cy="8311848"/>
          </a:xfrm>
        </p:spPr>
        <p:txBody>
          <a:bodyPr>
            <a:normAutofit fontScale="55000" lnSpcReduction="20000"/>
          </a:bodyPr>
          <a:lstStyle/>
          <a:p>
            <a:r>
              <a:rPr lang="cs-CZ" sz="5500" u="sng" dirty="0"/>
              <a:t>Veřejně dostupné informace: </a:t>
            </a:r>
          </a:p>
          <a:p>
            <a:r>
              <a:rPr lang="cs-CZ" sz="5500" b="1" dirty="0"/>
              <a:t>Z webových stránek SÚKL</a:t>
            </a:r>
          </a:p>
          <a:p>
            <a:pPr marL="457200" indent="-457200">
              <a:buFontTx/>
              <a:buChar char="-"/>
            </a:pPr>
            <a:r>
              <a:rPr lang="cs-CZ" sz="5500" dirty="0"/>
              <a:t>souhrn informací o léčivém přípravku (SPC); </a:t>
            </a:r>
          </a:p>
          <a:p>
            <a:pPr marL="457200" indent="-457200">
              <a:buFontTx/>
              <a:buChar char="-"/>
            </a:pPr>
            <a:r>
              <a:rPr lang="cs-CZ" sz="5500" dirty="0"/>
              <a:t>informace ze správních řízení vedených podle zákona č. 48/1997 Sb., o veřejném zdravotním pojištění, v platném znění, (hodnotící zprávy, rozhodnutí);</a:t>
            </a:r>
          </a:p>
          <a:p>
            <a:pPr marL="457200" indent="-457200">
              <a:buFontTx/>
              <a:buChar char="-"/>
            </a:pPr>
            <a:r>
              <a:rPr lang="cs-CZ" sz="5500" dirty="0"/>
              <a:t>seznam hrazených léčivých přípravků (SCAU) – zejména maximální ceny, výše úhrady a podmínky úhrady;</a:t>
            </a:r>
          </a:p>
          <a:p>
            <a:pPr marL="457200" indent="-457200">
              <a:buFontTx/>
              <a:buChar char="-"/>
            </a:pPr>
            <a:r>
              <a:rPr lang="cs-CZ" sz="5500" dirty="0"/>
              <a:t>databáze registrovaných léčivých přípravků</a:t>
            </a:r>
          </a:p>
          <a:p>
            <a:r>
              <a:rPr lang="cs-CZ" sz="5500" b="1" dirty="0"/>
              <a:t>Literární zdroje </a:t>
            </a:r>
            <a:r>
              <a:rPr lang="cs-CZ" sz="5500" dirty="0"/>
              <a:t>– veřejně přístupné registrační studie nebo klinické studie léčivých přípravků (zejména pro farmakoekonomické procesy). </a:t>
            </a:r>
          </a:p>
          <a:p>
            <a:r>
              <a:rPr lang="cs-CZ" sz="5500" b="1" dirty="0"/>
              <a:t>Z webových stránek zdravotních pojišťoven </a:t>
            </a:r>
            <a:r>
              <a:rPr lang="cs-CZ" sz="5500" dirty="0"/>
              <a:t>– číselníky určující výše smluvní ceny nebo smluvní úhrady, pokud se liší od výší cen nebo úhrad uvedených ve SCAU. </a:t>
            </a:r>
          </a:p>
          <a:p>
            <a:r>
              <a:rPr lang="cs-CZ" sz="5500" b="1" dirty="0"/>
              <a:t>Registr smluv </a:t>
            </a:r>
            <a:r>
              <a:rPr lang="cs-CZ" sz="5500" dirty="0"/>
              <a:t>– zveřejněné jednotkové ceny a zboží, kupní smlouvy. </a:t>
            </a:r>
          </a:p>
          <a:p>
            <a:r>
              <a:rPr lang="cs-CZ" sz="5500" b="1" dirty="0"/>
              <a:t>Profily ostatních zadavatelů </a:t>
            </a:r>
            <a:r>
              <a:rPr lang="cs-CZ" sz="5500" dirty="0"/>
              <a:t>– zadávací dokumentace jiných zdravotnických zařízení; žádosti o vysvětlení zadávací dokumentace → zkušenosti „dobrých praxí“ jiných zdravotnických zařízení. </a:t>
            </a:r>
          </a:p>
          <a:p>
            <a:r>
              <a:rPr lang="cs-CZ" sz="5500" b="1" dirty="0"/>
              <a:t>Rozhodovací praxe a výkladová stanoviska </a:t>
            </a:r>
            <a:r>
              <a:rPr lang="cs-CZ" sz="5500" dirty="0"/>
              <a:t>Úřadu pro ochranu hospodářské soutěže, soudní rozhodnutí, metodická doporučení či pokyny zřizovatele. </a:t>
            </a:r>
          </a:p>
          <a:p>
            <a:r>
              <a:rPr lang="cs-CZ" sz="5500" dirty="0"/>
              <a:t> </a:t>
            </a:r>
          </a:p>
          <a:p>
            <a:endParaRPr lang="cs-CZ" sz="1600" dirty="0"/>
          </a:p>
          <a:p>
            <a:endParaRPr lang="cs-CZ" dirty="0"/>
          </a:p>
        </p:txBody>
      </p:sp>
      <p:sp>
        <p:nvSpPr>
          <p:cNvPr id="4" name="Nadpis 3">
            <a:extLst>
              <a:ext uri="{FF2B5EF4-FFF2-40B4-BE49-F238E27FC236}">
                <a16:creationId xmlns:a16="http://schemas.microsoft.com/office/drawing/2014/main" id="{11BEA6F2-9D64-4CCB-8E57-AF2A1CAA256A}"/>
              </a:ext>
            </a:extLst>
          </p:cNvPr>
          <p:cNvSpPr>
            <a:spLocks noGrp="1"/>
          </p:cNvSpPr>
          <p:nvPr>
            <p:ph type="title"/>
          </p:nvPr>
        </p:nvSpPr>
        <p:spPr>
          <a:xfrm>
            <a:off x="914399" y="754418"/>
            <a:ext cx="17230601" cy="914400"/>
          </a:xfrm>
        </p:spPr>
        <p:txBody>
          <a:bodyPr>
            <a:noAutofit/>
          </a:bodyPr>
          <a:lstStyle/>
          <a:p>
            <a:r>
              <a:rPr lang="cs-CZ" sz="4900" b="1" dirty="0"/>
              <a:t>PŘÍPRAVA ZADÁVACÍHO ŘÍZENÍ – ZNALOST TRŽNÍCH A KONKURENČNÍCH PODMÍNEK – VEŘEJNĚ DOSTUPNÉ INFORMACE </a:t>
            </a:r>
          </a:p>
        </p:txBody>
      </p:sp>
      <p:grpSp>
        <p:nvGrpSpPr>
          <p:cNvPr id="5" name="Skupina 4">
            <a:extLst>
              <a:ext uri="{FF2B5EF4-FFF2-40B4-BE49-F238E27FC236}">
                <a16:creationId xmlns:a16="http://schemas.microsoft.com/office/drawing/2014/main" id="{5F677A8B-4A80-460F-83FF-C792B7FAC6DD}"/>
              </a:ext>
            </a:extLst>
          </p:cNvPr>
          <p:cNvGrpSpPr/>
          <p:nvPr/>
        </p:nvGrpSpPr>
        <p:grpSpPr>
          <a:xfrm>
            <a:off x="914400" y="9697080"/>
            <a:ext cx="16459110" cy="590318"/>
            <a:chOff x="914400" y="9593742"/>
            <a:chExt cx="16459110" cy="590318"/>
          </a:xfrm>
        </p:grpSpPr>
        <p:sp>
          <p:nvSpPr>
            <p:cNvPr id="6" name="Obdélník 5">
              <a:extLst>
                <a:ext uri="{FF2B5EF4-FFF2-40B4-BE49-F238E27FC236}">
                  <a16:creationId xmlns:a16="http://schemas.microsoft.com/office/drawing/2014/main" id="{6FD25749-5535-4D32-A5D0-23D86F6A5E26}"/>
                </a:ext>
              </a:extLst>
            </p:cNvPr>
            <p:cNvSpPr/>
            <p:nvPr/>
          </p:nvSpPr>
          <p:spPr>
            <a:xfrm>
              <a:off x="914400" y="9600586"/>
              <a:ext cx="16459110" cy="5834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7" name="Picture 2" descr="D:\Dropbox\FNOL\FNOL_Design manual\PPT\FNOL_logo.png">
              <a:extLst>
                <a:ext uri="{FF2B5EF4-FFF2-40B4-BE49-F238E27FC236}">
                  <a16:creationId xmlns:a16="http://schemas.microsoft.com/office/drawing/2014/main" id="{CF959DD6-69A8-4DE6-ADAE-72CB9B6069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807" y="9740377"/>
              <a:ext cx="1258449" cy="329359"/>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E62266B8-E6B8-4B3D-84D2-B0E4D51CA12D}"/>
                </a:ext>
              </a:extLst>
            </p:cNvPr>
            <p:cNvSpPr txBox="1"/>
            <p:nvPr/>
          </p:nvSpPr>
          <p:spPr>
            <a:xfrm>
              <a:off x="15178974" y="9700404"/>
              <a:ext cx="1920219" cy="369332"/>
            </a:xfrm>
            <a:prstGeom prst="rect">
              <a:avLst/>
            </a:prstGeom>
            <a:noFill/>
          </p:spPr>
          <p:txBody>
            <a:bodyPr wrap="square" rtlCol="0">
              <a:spAutoFit/>
            </a:bodyPr>
            <a:lstStyle/>
            <a:p>
              <a:pPr algn="r"/>
              <a:r>
                <a:rPr lang="cs-CZ" sz="1800" dirty="0" err="1">
                  <a:solidFill>
                    <a:schemeClr val="accent1">
                      <a:lumMod val="75000"/>
                    </a:schemeClr>
                  </a:solidFill>
                </a:rPr>
                <a:t>www.</a:t>
              </a:r>
              <a:r>
                <a:rPr lang="cs-CZ" sz="1800" b="1" dirty="0" err="1">
                  <a:solidFill>
                    <a:schemeClr val="accent1">
                      <a:lumMod val="75000"/>
                    </a:schemeClr>
                  </a:solidFill>
                </a:rPr>
                <a:t>fnol</a:t>
              </a:r>
              <a:r>
                <a:rPr lang="cs-CZ" sz="1800" dirty="0" err="1">
                  <a:solidFill>
                    <a:schemeClr val="accent1">
                      <a:lumMod val="75000"/>
                    </a:schemeClr>
                  </a:solidFill>
                </a:rPr>
                <a:t>.cz</a:t>
              </a:r>
              <a:endParaRPr lang="cs-CZ" sz="1800" dirty="0">
                <a:solidFill>
                  <a:schemeClr val="accent1">
                    <a:lumMod val="75000"/>
                  </a:schemeClr>
                </a:solidFill>
              </a:endParaRPr>
            </a:p>
          </p:txBody>
        </p:sp>
        <p:cxnSp>
          <p:nvCxnSpPr>
            <p:cNvPr id="9" name="Přímá spojnice 8">
              <a:extLst>
                <a:ext uri="{FF2B5EF4-FFF2-40B4-BE49-F238E27FC236}">
                  <a16:creationId xmlns:a16="http://schemas.microsoft.com/office/drawing/2014/main" id="{0D2BACA7-136D-4D5F-9BCC-956EE32A11FF}"/>
                </a:ext>
              </a:extLst>
            </p:cNvPr>
            <p:cNvCxnSpPr/>
            <p:nvPr/>
          </p:nvCxnSpPr>
          <p:spPr>
            <a:xfrm>
              <a:off x="914400" y="9593742"/>
              <a:ext cx="16459110" cy="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2544121615"/>
      </p:ext>
    </p:extLst>
  </p:cSld>
  <p:clrMapOvr>
    <a:masterClrMapping/>
  </p:clrMapOvr>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potx" id="{69BEB821-CAF1-4D9A-BBB8-3C3E593CB9A8}" vid="{2303802E-ABA0-4C4E-94E7-BFB887A8A3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91B499ED952254E838CD2F8AE83A2C8" ma:contentTypeVersion="16" ma:contentTypeDescription="Vytvoří nový dokument" ma:contentTypeScope="" ma:versionID="3036a0d56136b406296bd24526577226">
  <xsd:schema xmlns:xsd="http://www.w3.org/2001/XMLSchema" xmlns:xs="http://www.w3.org/2001/XMLSchema" xmlns:p="http://schemas.microsoft.com/office/2006/metadata/properties" xmlns:ns2="19a6fab0-e153-49a8-a22a-0b21c24b0f11" xmlns:ns3="8dd921d9-084e-4a9d-9f39-6a7a0698ae4f" targetNamespace="http://schemas.microsoft.com/office/2006/metadata/properties" ma:root="true" ma:fieldsID="65f170e23b5fadf2c423f8f44096a58e" ns2:_="" ns3:_="">
    <xsd:import namespace="19a6fab0-e153-49a8-a22a-0b21c24b0f11"/>
    <xsd:import namespace="8dd921d9-084e-4a9d-9f39-6a7a0698ae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6fab0-e153-49a8-a22a-0b21c24b0f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5a35439d-d284-4bd7-8812-093d80cc44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d921d9-084e-4a9d-9f39-6a7a0698ae4f"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TaxCatchAll" ma:index="23" nillable="true" ma:displayName="Taxonomy Catch All Column" ma:hidden="true" ma:list="{520b3249-dedd-4350-8824-87b531ce2097}" ma:internalName="TaxCatchAll" ma:showField="CatchAllData" ma:web="8dd921d9-084e-4a9d-9f39-6a7a0698ae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dd921d9-084e-4a9d-9f39-6a7a0698ae4f" xsi:nil="true"/>
    <lcf76f155ced4ddcb4097134ff3c332f xmlns="19a6fab0-e153-49a8-a22a-0b21c24b0f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818359-7754-4A3B-84F7-61DEF1589D04}">
  <ds:schemaRefs>
    <ds:schemaRef ds:uri="http://schemas.microsoft.com/sharepoint/v3/contenttype/forms"/>
  </ds:schemaRefs>
</ds:datastoreItem>
</file>

<file path=customXml/itemProps2.xml><?xml version="1.0" encoding="utf-8"?>
<ds:datastoreItem xmlns:ds="http://schemas.openxmlformats.org/officeDocument/2006/customXml" ds:itemID="{AB61F0DF-854F-4AAD-A40C-29F6A6960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a6fab0-e153-49a8-a22a-0b21c24b0f11"/>
    <ds:schemaRef ds:uri="8dd921d9-084e-4a9d-9f39-6a7a0698a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4AE21A-394E-4F89-8E25-DFC261245FD4}">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19a6fab0-e153-49a8-a22a-0b21c24b0f11"/>
    <ds:schemaRef ds:uri="http://purl.org/dc/dcmitype/"/>
    <ds:schemaRef ds:uri="http://schemas.openxmlformats.org/package/2006/metadata/core-properties"/>
    <ds:schemaRef ds:uri="8dd921d9-084e-4a9d-9f39-6a7a0698ae4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FNOL_PPT_základní_CZ</Template>
  <TotalTime>1195</TotalTime>
  <Words>3809</Words>
  <Application>Microsoft Office PowerPoint</Application>
  <PresentationFormat>Vlastní</PresentationFormat>
  <Paragraphs>176</Paragraphs>
  <Slides>24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24</vt:i4>
      </vt:variant>
    </vt:vector>
  </HeadingPairs>
  <TitlesOfParts>
    <vt:vector size="30" baseType="lpstr">
      <vt:lpstr>Calibri</vt:lpstr>
      <vt:lpstr>Arial</vt:lpstr>
      <vt:lpstr>Roboto Condensed Light</vt:lpstr>
      <vt:lpstr>Roboto Black</vt:lpstr>
      <vt:lpstr>Roboto Condensed</vt:lpstr>
      <vt:lpstr>Medical</vt:lpstr>
      <vt:lpstr>Prezentace aplikace PowerPoint</vt:lpstr>
      <vt:lpstr>ZÁSADY VEŘEJNÉHO NAKUPOVÁNÍ LÉČIVÝCH PŘÍPRAVKŮ </vt:lpstr>
      <vt:lpstr>PRŮBĚH VEŘEJNÉHO NÁKUPU LÉČIVÝCH PŘÍPRAVKŮ</vt:lpstr>
      <vt:lpstr>IDENTIFIKACE A ZDŮVODNĚNÍ POTŘEB NÁKUPU LÉČIVÝCH PŘÍPRAVKŮ </vt:lpstr>
      <vt:lpstr>IDENTIFIKACE A ZDŮVODNĚNÍ POTŘEB NÁKUPU LÉČIVÝCH PŘÍPRAVKŮ </vt:lpstr>
      <vt:lpstr>PŘÍPRAVA ZADÁVACÍHO ŘÍZENÍ LÉČIVÝCH PŘÍPRAVKŮ – OBECNĚ </vt:lpstr>
      <vt:lpstr>PŘÍPRAVA ZADÁVACÍHO ŘÍZENÍ LÉČIVÝCH PŘÍPRAVKŮ – OBECNĚ </vt:lpstr>
      <vt:lpstr>PŘÍPRAVA ZADÁVACÍHO ŘÍZENÍ LÉČIVÝCH PŘÍPRAVKŮ – OBECNĚ </vt:lpstr>
      <vt:lpstr>PŘÍPRAVA ZADÁVACÍHO ŘÍZENÍ – ZNALOST TRŽNÍCH A KONKURENČNÍCH PODMÍNEK – VEŘEJNĚ DOSTUPNÉ INFORMACE </vt:lpstr>
      <vt:lpstr>PŘÍPRAVA ZADÁVACÍHO ŘÍZENÍ – ZNALOST TRŽNÍCH A KONKURENČNÍCH PODMÍNEK – KOMUNIKACE S RELEVANTNÍM TRHEM </vt:lpstr>
      <vt:lpstr>PŘÍPRAVA ZADÁVACÍHO ŘÍZENÍ – ZNALOST TRŽNÍCH A KONKURENČNÍCH PODMÍNEK – KOMUNIKACE S RELEVANTNÍM TRHEM </vt:lpstr>
      <vt:lpstr>PŘÍPRAVA ZADÁVACÍHO ŘÍZENÍ – VYMEZENÍ PŘEDMĚTU VEŘEJNÉ ZAKÁZKY – VYMEZENÍ DODÁVEK STEJNÉHO DRUHU V PŘÍPADĚ LÉČIVÝCH PŘÍPRAVKŮ </vt:lpstr>
      <vt:lpstr>PŘÍPRAVA ZADÁVACÍHO ŘÍZENÍ – VYMEZENÍ PŘEDMĚTU VEŘEJNÉ ZAKÁZKY – VYMEZENÍ DODÁVEK STEJNÉHO DRUHU V PŘÍPADĚ LÉČIVÝCH PŘÍPRAVKŮ </vt:lpstr>
      <vt:lpstr>PŘÍPRAVA ZADÁVACÍHO ŘÍZENÍ – PŘEDPOKLÁDANÁ HODNOTA VEŘEJNÉ ZAKÁZKY NA NÁKUP LÉČIVÝCH PŘÍPRAVKŮ </vt:lpstr>
      <vt:lpstr>PŘÍPRAVA ZADÁVACÍHO ŘÍZENÍ – INSTITUT OBCHODNÍHO TAJEMSTVÍ </vt:lpstr>
      <vt:lpstr>PŘÍPRAVA ZADÁVACÍHO ŘÍZENÍ – OBCHODNÍ PODMÍNKY </vt:lpstr>
      <vt:lpstr>PŘÍPRAVA ZADÁVACÍHO ŘÍZENÍ – OBCHODNÍ PODMÍNKY </vt:lpstr>
      <vt:lpstr>PŘÍPRAVA ZADÁVACÍHO ŘÍZENÍ – OBCHODNÍ PODMÍNKY </vt:lpstr>
      <vt:lpstr>PŘÍPRAVA ZADÁVACÍHO ŘÍZENÍ – HODNOTÍCÍ KRITÉRIA PRO NÁKUP LÉČIVÝCH PŘÍPRAVKŮ </vt:lpstr>
      <vt:lpstr>PŘÍPRAVA ZADÁVACÍHO ŘÍZENÍ – HODNOTÍCÍ KRITÉRIA PRO NÁKUP LÉČIVÝCH PŘÍPRAVKŮ </vt:lpstr>
      <vt:lpstr>PŘÍPRAVA ZADÁVACÍHO ŘÍZENÍ – HODNOTÍCÍ KRITÉRIA PRO NÁKUP LÉČIVÝCH PŘÍPRAVKŮ </vt:lpstr>
      <vt:lpstr>REŽIMY VEŘEJNÝCH ZAKÁZEK VYUŽÍVANÝCH PRO NÁKUP LÉČIVÝCH PŘÍPRAVKŮ </vt:lpstr>
      <vt:lpstr>DRUHY ZADÁVACÍCH ŘÍZENÍ POUŽÍVANÝCH PRO NÁKUP LÉČIVÝCH PŘÍPRAVKŮ </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DK, MT</dc:creator>
  <cp:lastModifiedBy>Matěj Kováč</cp:lastModifiedBy>
  <cp:revision>160</cp:revision>
  <cp:lastPrinted>2023-04-24T11:01:47Z</cp:lastPrinted>
  <dcterms:created xsi:type="dcterms:W3CDTF">2017-06-01T08:02:02Z</dcterms:created>
  <dcterms:modified xsi:type="dcterms:W3CDTF">2023-09-18T07:19:10Z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0x010100491B499ED952254E838CD2F8AE83A2C8</vt:lpwstr>
  </property>
  <property fmtid="{D5CDD505-2E9C-101B-9397-08002B2CF9AE}" pid="3" name="MediaServiceImageTags">
    <vt:lpwstr/>
  </property>
</Properties>
</file>